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4" r:id="rId2"/>
    <p:sldId id="293" r:id="rId3"/>
    <p:sldId id="280" r:id="rId4"/>
    <p:sldId id="256" r:id="rId5"/>
    <p:sldId id="263" r:id="rId6"/>
    <p:sldId id="258" r:id="rId7"/>
    <p:sldId id="264" r:id="rId8"/>
    <p:sldId id="281" r:id="rId9"/>
    <p:sldId id="290" r:id="rId10"/>
    <p:sldId id="283" r:id="rId11"/>
    <p:sldId id="257" r:id="rId12"/>
    <p:sldId id="276" r:id="rId13"/>
    <p:sldId id="265" r:id="rId14"/>
    <p:sldId id="266" r:id="rId15"/>
    <p:sldId id="259" r:id="rId16"/>
    <p:sldId id="274" r:id="rId17"/>
    <p:sldId id="284" r:id="rId18"/>
    <p:sldId id="261" r:id="rId19"/>
    <p:sldId id="260" r:id="rId20"/>
    <p:sldId id="267" r:id="rId21"/>
    <p:sldId id="286" r:id="rId22"/>
    <p:sldId id="285" r:id="rId23"/>
    <p:sldId id="288" r:id="rId24"/>
    <p:sldId id="268" r:id="rId25"/>
    <p:sldId id="272" r:id="rId26"/>
    <p:sldId id="277" r:id="rId27"/>
    <p:sldId id="271" r:id="rId28"/>
    <p:sldId id="289" r:id="rId29"/>
    <p:sldId id="269" r:id="rId30"/>
    <p:sldId id="270" r:id="rId31"/>
    <p:sldId id="262" r:id="rId32"/>
    <p:sldId id="292" r:id="rId33"/>
    <p:sldId id="29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48" d="100"/>
          <a:sy n="48" d="100"/>
        </p:scale>
        <p:origin x="-2016" y="-564"/>
      </p:cViewPr>
      <p:guideLst>
        <p:guide orient="horz" pos="2160"/>
        <p:guide pos="2880"/>
      </p:guideLst>
    </p:cSldViewPr>
  </p:slideViewPr>
  <p:outlineViewPr>
    <p:cViewPr>
      <p:scale>
        <a:sx n="33" d="100"/>
        <a:sy n="33" d="100"/>
      </p:scale>
      <p:origin x="114"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65CFB73-0118-42AA-930A-1297EE25D840}" type="datetimeFigureOut">
              <a:rPr lang="en-GB" smtClean="0"/>
              <a:pPr/>
              <a:t>28-May-2016</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BD56EA6D-E429-441F-BA12-6199CEC42467}"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5CFB73-0118-42AA-930A-1297EE25D840}" type="datetimeFigureOut">
              <a:rPr lang="en-GB" smtClean="0"/>
              <a:pPr/>
              <a:t>28-May-2016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56EA6D-E429-441F-BA12-6199CEC4246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5CFB73-0118-42AA-930A-1297EE25D840}" type="datetimeFigureOut">
              <a:rPr lang="en-GB" smtClean="0"/>
              <a:pPr/>
              <a:t>28-May-2016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56EA6D-E429-441F-BA12-6199CEC4246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5CFB73-0118-42AA-930A-1297EE25D840}" type="datetimeFigureOut">
              <a:rPr lang="en-GB" smtClean="0"/>
              <a:pPr/>
              <a:t>28-May-2016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56EA6D-E429-441F-BA12-6199CEC4246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5CFB73-0118-42AA-930A-1297EE25D840}" type="datetimeFigureOut">
              <a:rPr lang="en-GB" smtClean="0"/>
              <a:pPr/>
              <a:t>28-May-2016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56EA6D-E429-441F-BA12-6199CEC42467}"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5CFB73-0118-42AA-930A-1297EE25D840}" type="datetimeFigureOut">
              <a:rPr lang="en-GB" smtClean="0"/>
              <a:pPr/>
              <a:t>28-May-2016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56EA6D-E429-441F-BA12-6199CEC4246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65CFB73-0118-42AA-930A-1297EE25D840}" type="datetimeFigureOut">
              <a:rPr lang="en-GB" smtClean="0"/>
              <a:pPr/>
              <a:t>28-May-2016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56EA6D-E429-441F-BA12-6199CEC4246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5CFB73-0118-42AA-930A-1297EE25D840}" type="datetimeFigureOut">
              <a:rPr lang="en-GB" smtClean="0"/>
              <a:pPr/>
              <a:t>28-May-2016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56EA6D-E429-441F-BA12-6199CEC4246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CFB73-0118-42AA-930A-1297EE25D840}" type="datetimeFigureOut">
              <a:rPr lang="en-GB" smtClean="0"/>
              <a:pPr/>
              <a:t>28-May-2016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56EA6D-E429-441F-BA12-6199CEC4246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5CFB73-0118-42AA-930A-1297EE25D840}" type="datetimeFigureOut">
              <a:rPr lang="en-GB" smtClean="0"/>
              <a:pPr/>
              <a:t>28-May-2016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56EA6D-E429-441F-BA12-6199CEC4246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5CFB73-0118-42AA-930A-1297EE25D840}" type="datetimeFigureOut">
              <a:rPr lang="en-GB" smtClean="0"/>
              <a:pPr/>
              <a:t>28-May-2016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BD56EA6D-E429-441F-BA12-6199CEC42467}"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65CFB73-0118-42AA-930A-1297EE25D840}" type="datetimeFigureOut">
              <a:rPr lang="en-GB" smtClean="0"/>
              <a:pPr/>
              <a:t>28-May-2016</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D56EA6D-E429-441F-BA12-6199CEC42467}"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76672"/>
            <a:ext cx="8280920" cy="1224136"/>
          </a:xfrm>
          <a:ln>
            <a:noFill/>
          </a:ln>
        </p:spPr>
        <p:txBody>
          <a:bodyPr>
            <a:normAutofit/>
          </a:bodyPr>
          <a:lstStyle/>
          <a:p>
            <a:pPr algn="ctr"/>
            <a:r>
              <a:rPr lang="en-GB" sz="4000" dirty="0" smtClean="0">
                <a:solidFill>
                  <a:schemeClr val="accent5">
                    <a:lumMod val="75000"/>
                  </a:schemeClr>
                </a:solidFill>
              </a:rPr>
              <a:t>UGO’S TOUCH OF LIFE FOUNDATION </a:t>
            </a:r>
            <a:br>
              <a:rPr lang="en-GB" sz="4000" dirty="0" smtClean="0">
                <a:solidFill>
                  <a:schemeClr val="accent5">
                    <a:lumMod val="75000"/>
                  </a:schemeClr>
                </a:solidFill>
              </a:rPr>
            </a:br>
            <a:r>
              <a:rPr lang="en-GB" sz="4000" dirty="0" smtClean="0">
                <a:solidFill>
                  <a:schemeClr val="accent5">
                    <a:lumMod val="75000"/>
                  </a:schemeClr>
                </a:solidFill>
              </a:rPr>
              <a:t>(U-</a:t>
            </a:r>
            <a:r>
              <a:rPr lang="en-GB" sz="4000" dirty="0" err="1" smtClean="0">
                <a:solidFill>
                  <a:schemeClr val="accent5">
                    <a:lumMod val="75000"/>
                  </a:schemeClr>
                </a:solidFill>
              </a:rPr>
              <a:t>ToLF</a:t>
            </a:r>
            <a:r>
              <a:rPr lang="en-GB" sz="4000" dirty="0" smtClean="0">
                <a:solidFill>
                  <a:schemeClr val="accent5">
                    <a:lumMod val="75000"/>
                  </a:schemeClr>
                </a:solidFill>
              </a:rPr>
              <a:t>)</a:t>
            </a:r>
            <a:endParaRPr lang="en-GB" sz="4000" dirty="0">
              <a:solidFill>
                <a:schemeClr val="accent5">
                  <a:lumMod val="75000"/>
                </a:schemeClr>
              </a:solidFill>
            </a:endParaRPr>
          </a:p>
        </p:txBody>
      </p:sp>
      <p:sp>
        <p:nvSpPr>
          <p:cNvPr id="3" name="Subtitle 2"/>
          <p:cNvSpPr>
            <a:spLocks noGrp="1"/>
          </p:cNvSpPr>
          <p:nvPr>
            <p:ph type="subTitle" idx="1"/>
          </p:nvPr>
        </p:nvSpPr>
        <p:spPr>
          <a:xfrm>
            <a:off x="539552" y="2420888"/>
            <a:ext cx="7854696" cy="2848280"/>
          </a:xfrm>
        </p:spPr>
        <p:txBody>
          <a:bodyPr>
            <a:normAutofit/>
          </a:bodyPr>
          <a:lstStyle/>
          <a:p>
            <a:pPr algn="ctr"/>
            <a:r>
              <a:rPr lang="en-GB" sz="3600" dirty="0" smtClean="0"/>
              <a:t>SELECTED INDIGENT WOMEN FOR THE WOMEN EMPOWERMENT SCHEME (WES) AT UDENU L.G.A. ENUGU. </a:t>
            </a:r>
            <a:endParaRPr lang="en-GB"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err="1" smtClean="0"/>
              <a:t>NNAMANI</a:t>
            </a:r>
            <a:r>
              <a:rPr lang="en-GB" sz="4000" dirty="0" smtClean="0"/>
              <a:t> </a:t>
            </a:r>
            <a:r>
              <a:rPr lang="en-GB" sz="4000" dirty="0" err="1" smtClean="0"/>
              <a:t>NKECHI</a:t>
            </a:r>
            <a:r>
              <a:rPr lang="en-GB" sz="4000" dirty="0" smtClean="0"/>
              <a:t/>
            </a:r>
            <a:br>
              <a:rPr lang="en-GB" sz="4000" dirty="0" smtClean="0"/>
            </a:br>
            <a:r>
              <a:rPr lang="en-GB" sz="2000" dirty="0" err="1" smtClean="0"/>
              <a:t>OHOM-ORBA</a:t>
            </a:r>
            <a:endParaRPr lang="en-GB" dirty="0"/>
          </a:p>
        </p:txBody>
      </p:sp>
      <p:pic>
        <p:nvPicPr>
          <p:cNvPr id="5" name="Content Placeholder 4" descr="IMG-20160504-WA0015.jpg"/>
          <p:cNvPicPr>
            <a:picLocks noGrp="1" noChangeAspect="1"/>
          </p:cNvPicPr>
          <p:nvPr>
            <p:ph sz="half" idx="1"/>
          </p:nvPr>
        </p:nvPicPr>
        <p:blipFill>
          <a:blip r:embed="rId2" cstate="print"/>
          <a:stretch>
            <a:fillRect/>
          </a:stretch>
        </p:blipFill>
        <p:spPr>
          <a:xfrm>
            <a:off x="779264" y="1988840"/>
            <a:ext cx="3792736" cy="4137323"/>
          </a:xfrm>
        </p:spPr>
      </p:pic>
      <p:sp>
        <p:nvSpPr>
          <p:cNvPr id="4" name="Content Placeholder 3"/>
          <p:cNvSpPr>
            <a:spLocks noGrp="1"/>
          </p:cNvSpPr>
          <p:nvPr>
            <p:ph sz="half" idx="2"/>
          </p:nvPr>
        </p:nvSpPr>
        <p:spPr/>
        <p:txBody>
          <a:bodyPr>
            <a:normAutofit/>
          </a:bodyPr>
          <a:lstStyle/>
          <a:p>
            <a:pPr>
              <a:buNone/>
            </a:pPr>
            <a:r>
              <a:rPr lang="en-GB" sz="1800" dirty="0" smtClean="0"/>
              <a:t>	</a:t>
            </a:r>
            <a:r>
              <a:rPr lang="en-GB" sz="1800" dirty="0" err="1" smtClean="0"/>
              <a:t>Nkechi</a:t>
            </a:r>
            <a:r>
              <a:rPr lang="en-GB" sz="1800" dirty="0" smtClean="0"/>
              <a:t> is a married woman in her thirties. She has 3 children aged between 5 years and 19 years. </a:t>
            </a:r>
          </a:p>
          <a:p>
            <a:pPr>
              <a:buNone/>
            </a:pPr>
            <a:r>
              <a:rPr lang="en-GB" sz="1800" dirty="0" smtClean="0"/>
              <a:t>	They were displaced  by </a:t>
            </a:r>
            <a:r>
              <a:rPr lang="en-GB" sz="1800" dirty="0" err="1" smtClean="0"/>
              <a:t>Boko</a:t>
            </a:r>
            <a:r>
              <a:rPr lang="en-GB" sz="1800" dirty="0" smtClean="0"/>
              <a:t> </a:t>
            </a:r>
            <a:r>
              <a:rPr lang="en-GB" sz="1800" dirty="0" err="1" smtClean="0"/>
              <a:t>Haram</a:t>
            </a:r>
            <a:r>
              <a:rPr lang="en-GB" sz="1800" dirty="0" smtClean="0"/>
              <a:t> militants in the North. She resorted to sewing bags at 30 naira per 12 bags. This work eventually affected her waist since she is pregnant. </a:t>
            </a:r>
          </a:p>
          <a:p>
            <a:pPr>
              <a:buNone/>
            </a:pPr>
            <a:r>
              <a:rPr lang="en-GB" sz="1800" dirty="0" smtClean="0"/>
              <a:t>	 At present, she is doing nothing. Her husband engages in table trade. </a:t>
            </a:r>
          </a:p>
          <a:p>
            <a:pPr>
              <a:buNone/>
            </a:pPr>
            <a:endParaRPr lang="en-GB" sz="1800" dirty="0" smtClean="0"/>
          </a:p>
          <a:p>
            <a:pPr>
              <a:buNone/>
            </a:pPr>
            <a:r>
              <a:rPr lang="en-GB" sz="1800" b="1" dirty="0" smtClean="0"/>
              <a:t>	Her desired means of empowerment is table trade</a:t>
            </a:r>
          </a:p>
          <a:p>
            <a:pPr>
              <a:buNone/>
            </a:pP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MRS. </a:t>
            </a:r>
            <a:r>
              <a:rPr lang="en-GB" sz="4000" dirty="0" err="1" smtClean="0"/>
              <a:t>ANEKE</a:t>
            </a:r>
            <a:r>
              <a:rPr lang="en-GB" sz="4000" dirty="0" smtClean="0"/>
              <a:t> CECILIA</a:t>
            </a:r>
            <a:r>
              <a:rPr lang="en-GB" dirty="0" smtClean="0"/>
              <a:t/>
            </a:r>
            <a:br>
              <a:rPr lang="en-GB" dirty="0" smtClean="0"/>
            </a:br>
            <a:r>
              <a:rPr lang="en-GB" sz="2000" dirty="0" err="1" smtClean="0"/>
              <a:t>IGUGU</a:t>
            </a:r>
            <a:r>
              <a:rPr lang="en-GB" sz="2000" dirty="0" smtClean="0"/>
              <a:t>, UDENU </a:t>
            </a:r>
            <a:r>
              <a:rPr lang="en-GB" sz="2000" dirty="0" err="1" smtClean="0"/>
              <a:t>LGA</a:t>
            </a:r>
            <a:endParaRPr lang="en-GB" sz="2000" dirty="0"/>
          </a:p>
        </p:txBody>
      </p:sp>
      <p:pic>
        <p:nvPicPr>
          <p:cNvPr id="5" name="Content Placeholder 4" descr="1461773204393.jpg"/>
          <p:cNvPicPr>
            <a:picLocks noGrp="1" noChangeAspect="1"/>
          </p:cNvPicPr>
          <p:nvPr>
            <p:ph sz="half" idx="1"/>
          </p:nvPr>
        </p:nvPicPr>
        <p:blipFill>
          <a:blip r:embed="rId2" cstate="print"/>
          <a:stretch>
            <a:fillRect/>
          </a:stretch>
        </p:blipFill>
        <p:spPr>
          <a:xfrm>
            <a:off x="804980" y="1920875"/>
            <a:ext cx="3343040" cy="4433888"/>
          </a:xfrm>
          <a:prstGeom prst="rect">
            <a:avLst/>
          </a:prstGeom>
          <a:noFill/>
          <a:ln>
            <a:noFill/>
          </a:ln>
        </p:spPr>
      </p:pic>
      <p:sp>
        <p:nvSpPr>
          <p:cNvPr id="4" name="Content Placeholder 3"/>
          <p:cNvSpPr>
            <a:spLocks noGrp="1"/>
          </p:cNvSpPr>
          <p:nvPr>
            <p:ph sz="half" idx="2"/>
          </p:nvPr>
        </p:nvSpPr>
        <p:spPr/>
        <p:txBody>
          <a:bodyPr>
            <a:normAutofit fontScale="85000" lnSpcReduction="10000"/>
          </a:bodyPr>
          <a:lstStyle/>
          <a:p>
            <a:pPr>
              <a:buNone/>
            </a:pPr>
            <a:r>
              <a:rPr lang="en-GB" sz="1600" dirty="0" smtClean="0"/>
              <a:t>	</a:t>
            </a:r>
            <a:r>
              <a:rPr lang="en-GB" sz="1900" dirty="0" smtClean="0"/>
              <a:t>Mrs </a:t>
            </a:r>
            <a:r>
              <a:rPr lang="en-GB" sz="1900" dirty="0" err="1" smtClean="0"/>
              <a:t>Aneke</a:t>
            </a:r>
            <a:r>
              <a:rPr lang="en-GB" sz="1900" dirty="0" smtClean="0"/>
              <a:t> Cecilia is a widow with six (6) children aged between 6-15 years. Ever since her husband died, to tend to her family has been very difficult. Out of her 6 children, only 2 of them are in school. This is due to lack of funds to send others to school. </a:t>
            </a:r>
          </a:p>
          <a:p>
            <a:pPr>
              <a:buNone/>
            </a:pPr>
            <a:r>
              <a:rPr lang="en-GB" sz="1900" dirty="0" smtClean="0"/>
              <a:t>	To take care of her family, she sells cashew nuts occasionally when she can afford to buy from the retailers. She makes about 3,000 naira from this on a monthly basis.</a:t>
            </a:r>
          </a:p>
          <a:p>
            <a:pPr>
              <a:buNone/>
            </a:pPr>
            <a:r>
              <a:rPr lang="en-GB" sz="1900" dirty="0" smtClean="0"/>
              <a:t>	This amount barely caters to their basic needs so she depends mostly on credit purchase.</a:t>
            </a:r>
          </a:p>
          <a:p>
            <a:pPr>
              <a:buNone/>
            </a:pPr>
            <a:r>
              <a:rPr lang="en-GB" sz="1900" dirty="0" smtClean="0"/>
              <a:t>	</a:t>
            </a:r>
            <a:r>
              <a:rPr lang="en-GB" sz="1900" b="1" dirty="0" smtClean="0"/>
              <a:t>if empowered, she will  like to engage in poultry family</a:t>
            </a:r>
            <a:r>
              <a:rPr lang="en-GB" sz="1900" dirty="0" smtClean="0"/>
              <a:t>.</a:t>
            </a:r>
          </a:p>
          <a:p>
            <a:pPr>
              <a:buNone/>
            </a:pPr>
            <a:r>
              <a:rPr lang="en-GB" sz="1900" dirty="0" smtClean="0"/>
              <a:t> </a:t>
            </a:r>
            <a:endParaRPr lang="en-GB" sz="1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33400" y="228600"/>
            <a:ext cx="8229600" cy="1143000"/>
          </a:xfrm>
        </p:spPr>
        <p:txBody>
          <a:bodyPr/>
          <a:lstStyle/>
          <a:p>
            <a:pPr eaLnBrk="1" hangingPunct="1"/>
            <a:r>
              <a:rPr lang="en-US" dirty="0" err="1" smtClean="0"/>
              <a:t>NNAMANI</a:t>
            </a:r>
            <a:r>
              <a:rPr lang="en-US" dirty="0" smtClean="0"/>
              <a:t> </a:t>
            </a:r>
            <a:r>
              <a:rPr lang="en-US" dirty="0" err="1" smtClean="0"/>
              <a:t>CHIGOZIE</a:t>
            </a:r>
            <a:r>
              <a:rPr lang="en-US" dirty="0" smtClean="0"/>
              <a:t/>
            </a:r>
            <a:br>
              <a:rPr lang="en-US" dirty="0" smtClean="0"/>
            </a:br>
            <a:r>
              <a:rPr lang="en-US" sz="1800" dirty="0" err="1" smtClean="0"/>
              <a:t>IMILIKE</a:t>
            </a:r>
            <a:r>
              <a:rPr lang="en-US" sz="1800" dirty="0" smtClean="0"/>
              <a:t>-UNO</a:t>
            </a:r>
          </a:p>
        </p:txBody>
      </p:sp>
      <p:pic>
        <p:nvPicPr>
          <p:cNvPr id="6148" name="Picture 2" descr="C:\Users\user\Desktop\UDENU\IMG-20160428-WA0009.jpg"/>
          <p:cNvPicPr>
            <a:picLocks noGrp="1" noChangeAspect="1" noChangeArrowheads="1"/>
          </p:cNvPicPr>
          <p:nvPr>
            <p:ph sz="half" idx="1"/>
          </p:nvPr>
        </p:nvPicPr>
        <p:blipFill>
          <a:blip r:embed="rId2" cstate="print"/>
          <a:stretch>
            <a:fillRect/>
          </a:stretch>
        </p:blipFill>
        <p:spPr>
          <a:xfrm>
            <a:off x="813792" y="1920875"/>
            <a:ext cx="3325416" cy="4433888"/>
          </a:xfrm>
          <a:noFill/>
        </p:spPr>
      </p:pic>
      <p:sp>
        <p:nvSpPr>
          <p:cNvPr id="6147" name="Content Placeholder 3"/>
          <p:cNvSpPr>
            <a:spLocks noGrp="1"/>
          </p:cNvSpPr>
          <p:nvPr>
            <p:ph sz="half" idx="2"/>
          </p:nvPr>
        </p:nvSpPr>
        <p:spPr/>
        <p:txBody>
          <a:bodyPr>
            <a:normAutofit lnSpcReduction="10000"/>
          </a:bodyPr>
          <a:lstStyle/>
          <a:p>
            <a:pPr marL="0" indent="0">
              <a:buNone/>
            </a:pPr>
            <a:r>
              <a:rPr lang="en-US" sz="1800" dirty="0" err="1" smtClean="0"/>
              <a:t>Chigozie</a:t>
            </a:r>
            <a:r>
              <a:rPr lang="en-US" sz="1800" dirty="0" smtClean="0"/>
              <a:t> is a 26 year old widow who has 4 children. All her children are in primary school and she takes care of them alone. They live in a rented apartment. They are unable to eat  3 times a day.</a:t>
            </a:r>
          </a:p>
          <a:p>
            <a:pPr marL="0" indent="0">
              <a:buNone/>
            </a:pPr>
            <a:endParaRPr lang="en-US" sz="1800" dirty="0" smtClean="0"/>
          </a:p>
          <a:p>
            <a:pPr marL="0" indent="0">
              <a:buNone/>
            </a:pPr>
            <a:r>
              <a:rPr lang="en-US" sz="1800" dirty="0" smtClean="0"/>
              <a:t>She does menial jobs like weeding people’s farms and equally works as a hired hand in processing local seasoning (</a:t>
            </a:r>
            <a:r>
              <a:rPr lang="en-US" sz="1800" dirty="0" err="1" smtClean="0"/>
              <a:t>okpei</a:t>
            </a:r>
            <a:r>
              <a:rPr lang="en-US" sz="1800" dirty="0" smtClean="0"/>
              <a:t>) for people who buy them in large quantity from which she generates about #4200 per month.</a:t>
            </a:r>
          </a:p>
          <a:p>
            <a:pPr marL="0" indent="0">
              <a:buNone/>
            </a:pPr>
            <a:r>
              <a:rPr lang="en-US" sz="1800" dirty="0" smtClean="0"/>
              <a:t> </a:t>
            </a:r>
          </a:p>
          <a:p>
            <a:pPr marL="0" indent="0" eaLnBrk="1" hangingPunct="1">
              <a:buFont typeface="Arial" charset="0"/>
              <a:buNone/>
            </a:pPr>
            <a:r>
              <a:rPr lang="en-US" sz="1800" b="1" dirty="0" smtClean="0"/>
              <a:t>Desired form of empowerment…sheep rearing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err="1" smtClean="0"/>
              <a:t>EZE</a:t>
            </a:r>
            <a:r>
              <a:rPr lang="en-GB" sz="4000" dirty="0" smtClean="0"/>
              <a:t> CECILIA</a:t>
            </a:r>
            <a:br>
              <a:rPr lang="en-GB" sz="4000" dirty="0" smtClean="0"/>
            </a:br>
            <a:r>
              <a:rPr lang="en-GB" sz="2000" dirty="0" err="1" smtClean="0"/>
              <a:t>OHOM</a:t>
            </a:r>
            <a:r>
              <a:rPr lang="en-GB" sz="2000" dirty="0" smtClean="0"/>
              <a:t> </a:t>
            </a:r>
            <a:r>
              <a:rPr lang="en-GB" sz="2000" dirty="0" err="1" smtClean="0"/>
              <a:t>ORBA</a:t>
            </a:r>
            <a:endParaRPr lang="en-GB" sz="4000" dirty="0"/>
          </a:p>
        </p:txBody>
      </p:sp>
      <p:pic>
        <p:nvPicPr>
          <p:cNvPr id="5" name="Content Placeholder 4" descr="IMG_20160429_141426.jpg"/>
          <p:cNvPicPr>
            <a:picLocks noGrp="1" noChangeAspect="1"/>
          </p:cNvPicPr>
          <p:nvPr>
            <p:ph sz="half" idx="1"/>
          </p:nvPr>
        </p:nvPicPr>
        <p:blipFill>
          <a:blip r:embed="rId2" cstate="print"/>
          <a:stretch>
            <a:fillRect/>
          </a:stretch>
        </p:blipFill>
        <p:spPr>
          <a:xfrm>
            <a:off x="1331640" y="2060848"/>
            <a:ext cx="3312368" cy="3949899"/>
          </a:xfrm>
        </p:spPr>
      </p:pic>
      <p:sp>
        <p:nvSpPr>
          <p:cNvPr id="4" name="Content Placeholder 3"/>
          <p:cNvSpPr>
            <a:spLocks noGrp="1"/>
          </p:cNvSpPr>
          <p:nvPr>
            <p:ph sz="half" idx="2"/>
          </p:nvPr>
        </p:nvSpPr>
        <p:spPr/>
        <p:txBody>
          <a:bodyPr>
            <a:normAutofit/>
          </a:bodyPr>
          <a:lstStyle/>
          <a:p>
            <a:pPr>
              <a:buNone/>
            </a:pPr>
            <a:r>
              <a:rPr lang="en-GB" sz="1600" dirty="0" smtClean="0"/>
              <a:t>	</a:t>
            </a:r>
            <a:r>
              <a:rPr lang="en-GB" sz="2000" dirty="0" err="1" smtClean="0"/>
              <a:t>Eze</a:t>
            </a:r>
            <a:r>
              <a:rPr lang="en-GB" sz="2000" dirty="0" smtClean="0"/>
              <a:t> Cecilia is a widow . She is about 45 years and childless. Her only child is late but she adopted a boy of 2 years, who she takes care of with the boy’s biological mother (a 19 year old single mother).</a:t>
            </a:r>
          </a:p>
          <a:p>
            <a:pPr>
              <a:buNone/>
            </a:pPr>
            <a:r>
              <a:rPr lang="en-GB" sz="2000" dirty="0" smtClean="0"/>
              <a:t>	She is a fruit seller and has nobody to assist her. </a:t>
            </a:r>
          </a:p>
          <a:p>
            <a:pPr>
              <a:buNone/>
            </a:pPr>
            <a:endParaRPr lang="en-GB" sz="2000" dirty="0" smtClean="0"/>
          </a:p>
          <a:p>
            <a:pPr>
              <a:buNone/>
            </a:pPr>
            <a:r>
              <a:rPr lang="en-GB" sz="2000" b="1" dirty="0" smtClean="0"/>
              <a:t>	Desired empowerment</a:t>
            </a:r>
            <a:r>
              <a:rPr lang="en-GB" sz="2000" dirty="0" smtClean="0"/>
              <a:t> </a:t>
            </a:r>
            <a:r>
              <a:rPr lang="en-GB" sz="2000" b="1" dirty="0" smtClean="0"/>
              <a:t>is fruit trading</a:t>
            </a:r>
            <a:endParaRPr lang="en-GB" sz="2000" dirty="0" smtClean="0"/>
          </a:p>
          <a:p>
            <a:pPr>
              <a:buNone/>
            </a:pPr>
            <a:r>
              <a:rPr lang="en-GB" sz="1600" dirty="0" smtClean="0"/>
              <a:t>	</a:t>
            </a:r>
            <a:endParaRPr lang="en-GB"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err="1" smtClean="0"/>
              <a:t>EZEME</a:t>
            </a:r>
            <a:r>
              <a:rPr lang="en-GB" sz="4000" dirty="0" smtClean="0"/>
              <a:t> ANN</a:t>
            </a:r>
            <a:br>
              <a:rPr lang="en-GB" sz="4000" dirty="0" smtClean="0"/>
            </a:br>
            <a:r>
              <a:rPr lang="en-GB" sz="2000" dirty="0" err="1" smtClean="0"/>
              <a:t>OBOLLO</a:t>
            </a:r>
            <a:r>
              <a:rPr lang="en-GB" sz="2000" dirty="0" smtClean="0"/>
              <a:t>-EKE</a:t>
            </a:r>
            <a:endParaRPr lang="en-GB" dirty="0"/>
          </a:p>
        </p:txBody>
      </p:sp>
      <p:pic>
        <p:nvPicPr>
          <p:cNvPr id="5" name="Content Placeholder 4" descr="1461854695564.jpg"/>
          <p:cNvPicPr>
            <a:picLocks noGrp="1" noChangeAspect="1"/>
          </p:cNvPicPr>
          <p:nvPr>
            <p:ph sz="half" idx="1"/>
          </p:nvPr>
        </p:nvPicPr>
        <p:blipFill>
          <a:blip r:embed="rId2" cstate="print"/>
          <a:stretch>
            <a:fillRect/>
          </a:stretch>
        </p:blipFill>
        <p:spPr>
          <a:xfrm>
            <a:off x="790889" y="1920875"/>
            <a:ext cx="3371221" cy="4433888"/>
          </a:xfrm>
        </p:spPr>
      </p:pic>
      <p:sp>
        <p:nvSpPr>
          <p:cNvPr id="4" name="Content Placeholder 3"/>
          <p:cNvSpPr>
            <a:spLocks noGrp="1"/>
          </p:cNvSpPr>
          <p:nvPr>
            <p:ph sz="half" idx="2"/>
          </p:nvPr>
        </p:nvSpPr>
        <p:spPr/>
        <p:txBody>
          <a:bodyPr>
            <a:normAutofit fontScale="25000" lnSpcReduction="20000"/>
          </a:bodyPr>
          <a:lstStyle/>
          <a:p>
            <a:pPr>
              <a:buNone/>
            </a:pPr>
            <a:r>
              <a:rPr lang="en-GB" sz="1600" dirty="0" smtClean="0"/>
              <a:t>	</a:t>
            </a:r>
          </a:p>
          <a:p>
            <a:pPr>
              <a:buNone/>
            </a:pPr>
            <a:r>
              <a:rPr lang="en-GB" sz="1600" dirty="0" smtClean="0"/>
              <a:t>	</a:t>
            </a:r>
            <a:r>
              <a:rPr lang="en-GB" sz="7200" dirty="0" smtClean="0"/>
              <a:t>She is a widow with 4 children. She learnt how to sew clothes but has been a housewife and a farmer until the death of her husband in March, 2016 (2 months ago).</a:t>
            </a:r>
          </a:p>
          <a:p>
            <a:pPr>
              <a:buNone/>
            </a:pPr>
            <a:r>
              <a:rPr lang="en-GB" sz="7200" dirty="0" smtClean="0"/>
              <a:t>	</a:t>
            </a:r>
          </a:p>
          <a:p>
            <a:pPr>
              <a:buNone/>
            </a:pPr>
            <a:r>
              <a:rPr lang="en-GB" sz="7200" dirty="0" smtClean="0"/>
              <a:t>	She has withdrawn her first son from the boarding house and will enrol him in community public school next term after the completion of Junior Exam. Her other children are already in the community public school.</a:t>
            </a:r>
          </a:p>
          <a:p>
            <a:pPr>
              <a:buNone/>
            </a:pPr>
            <a:r>
              <a:rPr lang="en-GB" sz="7200" dirty="0" smtClean="0"/>
              <a:t>	Occasionally, she gets customers to make clothes for but this is not enough to take care of the family’s needs.</a:t>
            </a:r>
          </a:p>
          <a:p>
            <a:pPr>
              <a:buNone/>
            </a:pPr>
            <a:r>
              <a:rPr lang="en-GB" sz="7200" b="1" dirty="0" smtClean="0"/>
              <a:t>	If empowered, she will like to expand her tailoring business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MRS </a:t>
            </a:r>
            <a:r>
              <a:rPr lang="en-GB" sz="4000" dirty="0" err="1" smtClean="0"/>
              <a:t>EZEONU</a:t>
            </a:r>
            <a:r>
              <a:rPr lang="en-GB" sz="4000" dirty="0" smtClean="0"/>
              <a:t> EUGENIA</a:t>
            </a:r>
            <a:br>
              <a:rPr lang="en-GB" sz="4000" dirty="0" smtClean="0"/>
            </a:br>
            <a:r>
              <a:rPr lang="en-GB" sz="2000" dirty="0" err="1" smtClean="0"/>
              <a:t>OBOLLO</a:t>
            </a:r>
            <a:r>
              <a:rPr lang="en-GB" sz="2000" dirty="0" smtClean="0"/>
              <a:t>-EKE</a:t>
            </a:r>
            <a:endParaRPr lang="en-GB" sz="4000" dirty="0"/>
          </a:p>
        </p:txBody>
      </p:sp>
      <p:pic>
        <p:nvPicPr>
          <p:cNvPr id="5" name="Content Placeholder 4" descr="1461854744926.jpg"/>
          <p:cNvPicPr>
            <a:picLocks noGrp="1" noChangeAspect="1"/>
          </p:cNvPicPr>
          <p:nvPr>
            <p:ph sz="half" idx="1"/>
          </p:nvPr>
        </p:nvPicPr>
        <p:blipFill>
          <a:blip r:embed="rId2" cstate="print"/>
          <a:stretch>
            <a:fillRect/>
          </a:stretch>
        </p:blipFill>
        <p:spPr>
          <a:xfrm>
            <a:off x="395536" y="2060848"/>
            <a:ext cx="3888431" cy="4032448"/>
          </a:xfrm>
        </p:spPr>
      </p:pic>
      <p:sp>
        <p:nvSpPr>
          <p:cNvPr id="4" name="Content Placeholder 3"/>
          <p:cNvSpPr>
            <a:spLocks noGrp="1"/>
          </p:cNvSpPr>
          <p:nvPr>
            <p:ph sz="half" idx="2"/>
          </p:nvPr>
        </p:nvSpPr>
        <p:spPr>
          <a:xfrm>
            <a:off x="4648200" y="1412776"/>
            <a:ext cx="4038600" cy="4713387"/>
          </a:xfrm>
        </p:spPr>
        <p:txBody>
          <a:bodyPr>
            <a:normAutofit/>
          </a:bodyPr>
          <a:lstStyle/>
          <a:p>
            <a:pPr>
              <a:buNone/>
            </a:pPr>
            <a:r>
              <a:rPr lang="en-GB" sz="1600" dirty="0" smtClean="0"/>
              <a:t>	</a:t>
            </a:r>
            <a:r>
              <a:rPr lang="en-GB" sz="1800" dirty="0" smtClean="0"/>
              <a:t>She is a widow in her mid thirties with 4 children. Her kids are aged between 4-11 years.</a:t>
            </a:r>
          </a:p>
          <a:p>
            <a:pPr>
              <a:buNone/>
            </a:pPr>
            <a:r>
              <a:rPr lang="en-GB" sz="1800" dirty="0" smtClean="0"/>
              <a:t>	When she has some cash, she buys </a:t>
            </a:r>
            <a:r>
              <a:rPr lang="en-GB" sz="1800" dirty="0" err="1" smtClean="0"/>
              <a:t>Okpa</a:t>
            </a:r>
            <a:r>
              <a:rPr lang="en-GB" sz="1800" dirty="0" smtClean="0"/>
              <a:t> and processes into flour. From the sale of this </a:t>
            </a:r>
            <a:r>
              <a:rPr lang="en-GB" sz="1800" dirty="0" err="1" smtClean="0"/>
              <a:t>Okpa</a:t>
            </a:r>
            <a:r>
              <a:rPr lang="en-GB" sz="1800" dirty="0" smtClean="0"/>
              <a:t> flour, she sends her children to school and takes care of their household needs.</a:t>
            </a:r>
          </a:p>
          <a:p>
            <a:pPr>
              <a:buNone/>
            </a:pPr>
            <a:r>
              <a:rPr lang="en-GB" sz="1800" dirty="0" smtClean="0"/>
              <a:t>	 Feeding on most days  for her family occurs just once a day. Most times, she buys things on credit.</a:t>
            </a:r>
          </a:p>
          <a:p>
            <a:pPr>
              <a:buNone/>
            </a:pPr>
            <a:r>
              <a:rPr lang="en-GB" sz="1800" b="1" dirty="0" smtClean="0"/>
              <a:t>	</a:t>
            </a:r>
          </a:p>
          <a:p>
            <a:pPr>
              <a:buNone/>
            </a:pPr>
            <a:r>
              <a:rPr lang="en-GB" sz="1800" b="1" dirty="0" smtClean="0"/>
              <a:t>	Desired empowerment is Trade, specifically on food stuff</a:t>
            </a:r>
            <a:endParaRPr lang="en-GB" sz="18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err="1" smtClean="0"/>
              <a:t>AGBOEZE</a:t>
            </a:r>
            <a:r>
              <a:rPr lang="en-US" dirty="0" smtClean="0"/>
              <a:t> JULIET </a:t>
            </a:r>
            <a:r>
              <a:rPr lang="en-US" dirty="0" err="1" smtClean="0"/>
              <a:t>CHIOMA</a:t>
            </a:r>
            <a:r>
              <a:rPr lang="en-US" dirty="0" smtClean="0"/>
              <a:t/>
            </a:r>
            <a:br>
              <a:rPr lang="en-US" dirty="0" smtClean="0"/>
            </a:br>
            <a:r>
              <a:rPr lang="en-US" sz="1800" dirty="0" err="1" smtClean="0"/>
              <a:t>IMILIKE</a:t>
            </a:r>
            <a:r>
              <a:rPr lang="en-US" sz="1800" dirty="0" smtClean="0"/>
              <a:t>-UNO</a:t>
            </a:r>
          </a:p>
        </p:txBody>
      </p:sp>
      <p:pic>
        <p:nvPicPr>
          <p:cNvPr id="4100" name="Picture 2" descr="C:\Users\user\Desktop\UDENU\IMG-20160428-WA0023.jpg"/>
          <p:cNvPicPr>
            <a:picLocks noGrp="1" noChangeAspect="1" noChangeArrowheads="1"/>
          </p:cNvPicPr>
          <p:nvPr>
            <p:ph sz="half" idx="1"/>
          </p:nvPr>
        </p:nvPicPr>
        <p:blipFill>
          <a:blip r:embed="rId2" cstate="print"/>
          <a:stretch>
            <a:fillRect/>
          </a:stretch>
        </p:blipFill>
        <p:spPr>
          <a:xfrm>
            <a:off x="813792" y="1920875"/>
            <a:ext cx="3325416" cy="4433888"/>
          </a:xfrm>
          <a:noFill/>
        </p:spPr>
      </p:pic>
      <p:sp>
        <p:nvSpPr>
          <p:cNvPr id="4099" name="Content Placeholder 3"/>
          <p:cNvSpPr>
            <a:spLocks noGrp="1"/>
          </p:cNvSpPr>
          <p:nvPr>
            <p:ph sz="half" idx="2"/>
          </p:nvPr>
        </p:nvSpPr>
        <p:spPr/>
        <p:txBody>
          <a:bodyPr>
            <a:normAutofit fontScale="85000" lnSpcReduction="10000"/>
          </a:bodyPr>
          <a:lstStyle/>
          <a:p>
            <a:pPr marL="0" indent="0" eaLnBrk="1" hangingPunct="1">
              <a:buFont typeface="Arial" charset="0"/>
              <a:buNone/>
            </a:pPr>
            <a:endParaRPr lang="en-US" sz="1400" dirty="0" smtClean="0"/>
          </a:p>
          <a:p>
            <a:pPr marL="0" indent="0">
              <a:buNone/>
            </a:pPr>
            <a:r>
              <a:rPr lang="en-US" sz="1800" dirty="0" smtClean="0"/>
              <a:t>Juliet is a 41 year old woman who has 5 children. The first is about 14 years old while the last is about 5 years old. She lives in a rented apartment with her family since they do not have a building of their own. She used to buy melon in bags and sell but could not continue after robbers came to her house and stole all the money she had (both hers and other peoples’) which she would have gone to market with the following day. Till this day, she still owes as a result of the robbery incident. </a:t>
            </a:r>
          </a:p>
          <a:p>
            <a:pPr marL="0" indent="0">
              <a:buNone/>
            </a:pPr>
            <a:endParaRPr lang="en-US" sz="1800" dirty="0" smtClean="0"/>
          </a:p>
          <a:p>
            <a:pPr marL="0" indent="0">
              <a:buNone/>
            </a:pPr>
            <a:r>
              <a:rPr lang="en-US" sz="1800" dirty="0" smtClean="0"/>
              <a:t>She is currently doing menial jobs like weeding people’s farms and equally works as a hired hand in processing local seasoning (</a:t>
            </a:r>
            <a:r>
              <a:rPr lang="en-US" sz="1800" dirty="0" err="1" smtClean="0"/>
              <a:t>okpei</a:t>
            </a:r>
            <a:r>
              <a:rPr lang="en-US" sz="1800" dirty="0" smtClean="0"/>
              <a:t>) for people who buy them in large quantity from which she generates about #4000 per month.</a:t>
            </a:r>
          </a:p>
          <a:p>
            <a:pPr marL="0" indent="0">
              <a:buNone/>
            </a:pPr>
            <a:endParaRPr lang="en-US" sz="1800" dirty="0" smtClean="0"/>
          </a:p>
          <a:p>
            <a:pPr marL="0" indent="0">
              <a:buNone/>
            </a:pPr>
            <a:r>
              <a:rPr lang="en-US" sz="1800" b="1" dirty="0" smtClean="0"/>
              <a:t>Desired empowerment…Goat rearing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err="1" smtClean="0"/>
              <a:t>EZEUGWU</a:t>
            </a:r>
            <a:r>
              <a:rPr lang="en-GB" sz="4000" dirty="0" smtClean="0"/>
              <a:t> CELINA</a:t>
            </a:r>
            <a:br>
              <a:rPr lang="en-GB" sz="4000" dirty="0" smtClean="0"/>
            </a:br>
            <a:r>
              <a:rPr lang="en-GB" sz="2000" dirty="0" err="1" smtClean="0"/>
              <a:t>OHOM-ORBA</a:t>
            </a:r>
            <a:endParaRPr lang="en-GB" sz="4000" dirty="0"/>
          </a:p>
        </p:txBody>
      </p:sp>
      <p:sp>
        <p:nvSpPr>
          <p:cNvPr id="4" name="Content Placeholder 3"/>
          <p:cNvSpPr>
            <a:spLocks noGrp="1"/>
          </p:cNvSpPr>
          <p:nvPr>
            <p:ph sz="half" idx="1"/>
          </p:nvPr>
        </p:nvSpPr>
        <p:spPr/>
        <p:txBody>
          <a:bodyPr>
            <a:normAutofit/>
          </a:bodyPr>
          <a:lstStyle/>
          <a:p>
            <a:pPr>
              <a:buNone/>
            </a:pPr>
            <a:r>
              <a:rPr lang="en-GB" sz="1800" dirty="0" smtClean="0"/>
              <a:t>	</a:t>
            </a:r>
            <a:endParaRPr lang="en-GB" sz="1800" b="1" dirty="0"/>
          </a:p>
        </p:txBody>
      </p:sp>
      <p:sp>
        <p:nvSpPr>
          <p:cNvPr id="6" name="Content Placeholder 5"/>
          <p:cNvSpPr>
            <a:spLocks noGrp="1"/>
          </p:cNvSpPr>
          <p:nvPr>
            <p:ph sz="half" idx="2"/>
          </p:nvPr>
        </p:nvSpPr>
        <p:spPr/>
        <p:txBody>
          <a:bodyPr>
            <a:normAutofit/>
          </a:bodyPr>
          <a:lstStyle/>
          <a:p>
            <a:pPr>
              <a:buNone/>
            </a:pPr>
            <a:r>
              <a:rPr lang="en-GB" sz="1800" dirty="0" smtClean="0"/>
              <a:t>	She is married with three children and is in her forties. </a:t>
            </a:r>
          </a:p>
          <a:p>
            <a:pPr>
              <a:buNone/>
            </a:pPr>
            <a:r>
              <a:rPr lang="en-GB" sz="1800" dirty="0" smtClean="0"/>
              <a:t>	She has been into local poultry farming until she had financial challenges. Her husband stays in </a:t>
            </a:r>
            <a:r>
              <a:rPr lang="en-GB" sz="1800" dirty="0" err="1" smtClean="0"/>
              <a:t>Awka</a:t>
            </a:r>
            <a:r>
              <a:rPr lang="en-GB" sz="1800" dirty="0" smtClean="0"/>
              <a:t> and works as a farmer.  The husband brings little or nothing on his return, hence they strive to keep the family moving and end up starving on some days.</a:t>
            </a:r>
          </a:p>
          <a:p>
            <a:pPr>
              <a:buNone/>
            </a:pPr>
            <a:r>
              <a:rPr lang="en-GB" sz="1800" dirty="0" smtClean="0"/>
              <a:t>	</a:t>
            </a:r>
          </a:p>
          <a:p>
            <a:pPr>
              <a:buNone/>
            </a:pPr>
            <a:r>
              <a:rPr lang="en-GB" sz="1800" b="1" dirty="0" smtClean="0"/>
              <a:t>	Desired empowerment: local poultry farming</a:t>
            </a:r>
            <a:endParaRPr lang="en-GB" sz="1800" b="1" dirty="0"/>
          </a:p>
        </p:txBody>
      </p:sp>
      <p:pic>
        <p:nvPicPr>
          <p:cNvPr id="1026" name="Picture 2" descr="C:\Users\Chiege\Documents\Bluetooth Folder\IMG-20160504-WA0007.jpg"/>
          <p:cNvPicPr>
            <a:picLocks noChangeAspect="1" noChangeArrowheads="1"/>
          </p:cNvPicPr>
          <p:nvPr/>
        </p:nvPicPr>
        <p:blipFill>
          <a:blip r:embed="rId2" cstate="print"/>
          <a:srcRect/>
          <a:stretch>
            <a:fillRect/>
          </a:stretch>
        </p:blipFill>
        <p:spPr bwMode="auto">
          <a:xfrm>
            <a:off x="467544" y="2060848"/>
            <a:ext cx="4355976" cy="396044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err="1" smtClean="0"/>
              <a:t>ODOH</a:t>
            </a:r>
            <a:r>
              <a:rPr lang="en-GB" sz="4000" dirty="0" smtClean="0"/>
              <a:t> </a:t>
            </a:r>
            <a:r>
              <a:rPr lang="en-GB" sz="4000" dirty="0" err="1" smtClean="0"/>
              <a:t>UCHE</a:t>
            </a:r>
            <a:r>
              <a:rPr lang="en-GB" sz="4000" dirty="0" smtClean="0"/>
              <a:t> ANASTASIA</a:t>
            </a:r>
            <a:br>
              <a:rPr lang="en-GB" sz="4000" dirty="0" smtClean="0"/>
            </a:br>
            <a:r>
              <a:rPr lang="en-GB" sz="2000" dirty="0" err="1" smtClean="0"/>
              <a:t>OBOLLO</a:t>
            </a:r>
            <a:r>
              <a:rPr lang="en-GB" sz="2000" dirty="0" smtClean="0"/>
              <a:t>-EKE</a:t>
            </a:r>
            <a:endParaRPr lang="en-GB" sz="4000" dirty="0"/>
          </a:p>
        </p:txBody>
      </p:sp>
      <p:pic>
        <p:nvPicPr>
          <p:cNvPr id="5" name="Content Placeholder 4" descr="1461849066663.jpg"/>
          <p:cNvPicPr>
            <a:picLocks noGrp="1" noChangeAspect="1"/>
          </p:cNvPicPr>
          <p:nvPr>
            <p:ph sz="half" idx="1"/>
          </p:nvPr>
        </p:nvPicPr>
        <p:blipFill>
          <a:blip r:embed="rId2" cstate="print"/>
          <a:stretch>
            <a:fillRect/>
          </a:stretch>
        </p:blipFill>
        <p:spPr>
          <a:xfrm>
            <a:off x="857427" y="1920875"/>
            <a:ext cx="3238145" cy="4433888"/>
          </a:xfrm>
        </p:spPr>
      </p:pic>
      <p:sp>
        <p:nvSpPr>
          <p:cNvPr id="4" name="Content Placeholder 3"/>
          <p:cNvSpPr>
            <a:spLocks noGrp="1"/>
          </p:cNvSpPr>
          <p:nvPr>
            <p:ph sz="half" idx="2"/>
          </p:nvPr>
        </p:nvSpPr>
        <p:spPr/>
        <p:txBody>
          <a:bodyPr>
            <a:normAutofit lnSpcReduction="10000"/>
          </a:bodyPr>
          <a:lstStyle/>
          <a:p>
            <a:pPr>
              <a:buNone/>
            </a:pPr>
            <a:r>
              <a:rPr lang="en-GB" sz="1800" dirty="0" smtClean="0"/>
              <a:t>	Anastasia is married with four children, aged between 9 months to 7 years. She is just 25 years of age. Three of her children are currently in Nursery school.</a:t>
            </a:r>
          </a:p>
          <a:p>
            <a:pPr>
              <a:buNone/>
            </a:pPr>
            <a:r>
              <a:rPr lang="en-GB" sz="1800" dirty="0" smtClean="0"/>
              <a:t>	Her husband is a farmer and she also cultivates cassava. Sometimes, they sell some of their produce to earn a living. To make up, they borrow.</a:t>
            </a:r>
          </a:p>
          <a:p>
            <a:pPr>
              <a:buNone/>
            </a:pPr>
            <a:r>
              <a:rPr lang="en-GB" sz="1800" dirty="0" smtClean="0"/>
              <a:t>	Feeding for the family is usually difficult. On some days, they feed once a day.</a:t>
            </a:r>
          </a:p>
          <a:p>
            <a:pPr>
              <a:buNone/>
            </a:pPr>
            <a:r>
              <a:rPr lang="en-GB" sz="1800" dirty="0" smtClean="0"/>
              <a:t>	</a:t>
            </a:r>
          </a:p>
          <a:p>
            <a:pPr>
              <a:buNone/>
            </a:pPr>
            <a:r>
              <a:rPr lang="en-GB" sz="1800" dirty="0" smtClean="0"/>
              <a:t>	</a:t>
            </a:r>
            <a:r>
              <a:rPr lang="en-GB" sz="1800" b="1" dirty="0" smtClean="0"/>
              <a:t>If empowered, she would like to trade in processed cassava</a:t>
            </a:r>
            <a:r>
              <a:rPr lang="en-GB" sz="1800" dirty="0" smtClean="0"/>
              <a:t> </a:t>
            </a:r>
            <a:endParaRPr lang="en-GB"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err="1" smtClean="0"/>
              <a:t>UGWU</a:t>
            </a:r>
            <a:r>
              <a:rPr lang="en-GB" sz="4000" dirty="0" smtClean="0"/>
              <a:t> COLLETTE</a:t>
            </a:r>
            <a:br>
              <a:rPr lang="en-GB" sz="4000" dirty="0" smtClean="0"/>
            </a:br>
            <a:r>
              <a:rPr lang="en-GB" sz="2200" dirty="0" err="1" smtClean="0"/>
              <a:t>OBOLLO</a:t>
            </a:r>
            <a:r>
              <a:rPr lang="en-GB" sz="2200" dirty="0" smtClean="0"/>
              <a:t>-EKE </a:t>
            </a:r>
            <a:endParaRPr lang="en-GB" sz="2200" dirty="0"/>
          </a:p>
        </p:txBody>
      </p:sp>
      <p:pic>
        <p:nvPicPr>
          <p:cNvPr id="5" name="Content Placeholder 4" descr="1461849840013.jpg"/>
          <p:cNvPicPr>
            <a:picLocks noGrp="1" noChangeAspect="1"/>
          </p:cNvPicPr>
          <p:nvPr>
            <p:ph sz="half" idx="1"/>
          </p:nvPr>
        </p:nvPicPr>
        <p:blipFill>
          <a:blip r:embed="rId2" cstate="print"/>
          <a:stretch>
            <a:fillRect/>
          </a:stretch>
        </p:blipFill>
        <p:spPr>
          <a:xfrm>
            <a:off x="457200" y="1988840"/>
            <a:ext cx="3898776" cy="4176464"/>
          </a:xfrm>
        </p:spPr>
      </p:pic>
      <p:sp>
        <p:nvSpPr>
          <p:cNvPr id="4" name="Content Placeholder 3"/>
          <p:cNvSpPr>
            <a:spLocks noGrp="1"/>
          </p:cNvSpPr>
          <p:nvPr>
            <p:ph sz="half" idx="2"/>
          </p:nvPr>
        </p:nvSpPr>
        <p:spPr/>
        <p:txBody>
          <a:bodyPr>
            <a:normAutofit/>
          </a:bodyPr>
          <a:lstStyle/>
          <a:p>
            <a:pPr>
              <a:buNone/>
            </a:pPr>
            <a:r>
              <a:rPr lang="en-GB" sz="1800" dirty="0" smtClean="0"/>
              <a:t>	Collette is married with 3 children who are aged between 1-5 years. Her husband is a local </a:t>
            </a:r>
            <a:r>
              <a:rPr lang="en-GB" sz="1800" dirty="0" err="1" smtClean="0"/>
              <a:t>okada</a:t>
            </a:r>
            <a:r>
              <a:rPr lang="en-GB" sz="1800" dirty="0" smtClean="0"/>
              <a:t> rider and sometimes hunts. However they live with her in-laws who marginalise them since they are the poorest in the family.</a:t>
            </a:r>
          </a:p>
          <a:p>
            <a:pPr>
              <a:buNone/>
            </a:pPr>
            <a:r>
              <a:rPr lang="en-GB" sz="1800" dirty="0" smtClean="0"/>
              <a:t>	She sells cassava occasionally. Together with her husband’s meagre earnings, they cater to their needs but most times to make ends meet, they depend on loans.</a:t>
            </a:r>
          </a:p>
          <a:p>
            <a:pPr>
              <a:buNone/>
            </a:pPr>
            <a:r>
              <a:rPr lang="en-GB" sz="1800" dirty="0" smtClean="0"/>
              <a:t>		</a:t>
            </a:r>
          </a:p>
          <a:p>
            <a:pPr>
              <a:buNone/>
            </a:pPr>
            <a:r>
              <a:rPr lang="en-GB" sz="1800" b="1" dirty="0" smtClean="0"/>
              <a:t>	She can engage in poultry farming, if empowered.</a:t>
            </a:r>
            <a:endParaRPr lang="en-GB"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4000" dirty="0" err="1" smtClean="0"/>
              <a:t>MBAH</a:t>
            </a:r>
            <a:r>
              <a:rPr lang="en-US" sz="4000" dirty="0" smtClean="0"/>
              <a:t> </a:t>
            </a:r>
            <a:r>
              <a:rPr lang="en-US" sz="4000" dirty="0" err="1" smtClean="0"/>
              <a:t>IJEOMA</a:t>
            </a:r>
            <a:r>
              <a:rPr lang="en-US" sz="4000" dirty="0" smtClean="0"/>
              <a:t> </a:t>
            </a:r>
            <a:r>
              <a:rPr lang="en-US" dirty="0" smtClean="0"/>
              <a:t/>
            </a:r>
            <a:br>
              <a:rPr lang="en-US" dirty="0" smtClean="0"/>
            </a:br>
            <a:r>
              <a:rPr lang="en-US" sz="2000" dirty="0" err="1" smtClean="0"/>
              <a:t>OHOM</a:t>
            </a:r>
            <a:r>
              <a:rPr lang="en-US" sz="2000" dirty="0" smtClean="0"/>
              <a:t> </a:t>
            </a:r>
            <a:r>
              <a:rPr lang="en-US" sz="2000" dirty="0" err="1" smtClean="0"/>
              <a:t>ORBA</a:t>
            </a:r>
            <a:endParaRPr lang="en-US" sz="1800" dirty="0" smtClean="0"/>
          </a:p>
        </p:txBody>
      </p:sp>
      <p:pic>
        <p:nvPicPr>
          <p:cNvPr id="13316" name="Picture 2" descr="E:\DCIM\Camera\IMG_20160428_151553.jpg"/>
          <p:cNvPicPr>
            <a:picLocks noGrp="1" noChangeAspect="1" noChangeArrowheads="1"/>
          </p:cNvPicPr>
          <p:nvPr>
            <p:ph sz="half" idx="1"/>
          </p:nvPr>
        </p:nvPicPr>
        <p:blipFill>
          <a:blip r:embed="rId2" cstate="print"/>
          <a:stretch>
            <a:fillRect/>
          </a:stretch>
        </p:blipFill>
        <p:spPr>
          <a:xfrm>
            <a:off x="304800" y="2276872"/>
            <a:ext cx="4123184" cy="3672407"/>
          </a:xfrm>
          <a:noFill/>
        </p:spPr>
      </p:pic>
      <p:sp>
        <p:nvSpPr>
          <p:cNvPr id="13315" name="Content Placeholder 3"/>
          <p:cNvSpPr>
            <a:spLocks noGrp="1"/>
          </p:cNvSpPr>
          <p:nvPr>
            <p:ph sz="half" idx="2"/>
          </p:nvPr>
        </p:nvSpPr>
        <p:spPr/>
        <p:txBody>
          <a:bodyPr>
            <a:normAutofit fontScale="92500" lnSpcReduction="20000"/>
          </a:bodyPr>
          <a:lstStyle/>
          <a:p>
            <a:pPr marL="0" indent="0">
              <a:buNone/>
            </a:pPr>
            <a:r>
              <a:rPr lang="en-US" sz="1600" dirty="0" err="1" smtClean="0"/>
              <a:t>Ijeoma</a:t>
            </a:r>
            <a:r>
              <a:rPr lang="en-US" sz="1600" dirty="0" smtClean="0"/>
              <a:t> is a 25 year old woman who has four children. She lives in a mud house with her family. Her first child is about 12 years old while the last one is only a month old. Her husband is a wheel barrow pusher with unstable income but earns less than #5000 per month. 2 of her children are in primary school while one is in nursery school. Due to lack of money, she finds it difficult to buy what she needs for the upkeep of her baby.  </a:t>
            </a:r>
          </a:p>
          <a:p>
            <a:pPr marL="0" indent="0">
              <a:buNone/>
            </a:pPr>
            <a:endParaRPr lang="en-US" sz="1600" dirty="0" smtClean="0"/>
          </a:p>
          <a:p>
            <a:pPr marL="0" indent="0">
              <a:buNone/>
            </a:pPr>
            <a:r>
              <a:rPr lang="en-US" sz="1600" dirty="0" smtClean="0"/>
              <a:t>She used to buy melon (</a:t>
            </a:r>
            <a:r>
              <a:rPr lang="en-US" sz="1600" dirty="0" err="1" smtClean="0"/>
              <a:t>egusi</a:t>
            </a:r>
            <a:r>
              <a:rPr lang="en-US" sz="1600" dirty="0" smtClean="0"/>
              <a:t>) in cups, peels them with hands and sells at </a:t>
            </a:r>
            <a:r>
              <a:rPr lang="en-US" sz="1600" dirty="0" err="1" smtClean="0"/>
              <a:t>Oye</a:t>
            </a:r>
            <a:r>
              <a:rPr lang="en-US" sz="1600" dirty="0" smtClean="0"/>
              <a:t> market on </a:t>
            </a:r>
            <a:r>
              <a:rPr lang="en-US" sz="1600" dirty="0" err="1" smtClean="0"/>
              <a:t>Oye</a:t>
            </a:r>
            <a:r>
              <a:rPr lang="en-US" sz="1600" dirty="0" smtClean="0"/>
              <a:t> market days. Her average income per month used to be #1400 but now she depends solely on whatever her husband brings home or stipends from people to survive because she put to birth about a month ago and has not started working since then. </a:t>
            </a:r>
          </a:p>
          <a:p>
            <a:pPr marL="0" indent="0">
              <a:buNone/>
            </a:pPr>
            <a:endParaRPr lang="en-US" sz="1600" dirty="0" smtClean="0"/>
          </a:p>
          <a:p>
            <a:pPr marL="0" indent="0">
              <a:buNone/>
            </a:pPr>
            <a:r>
              <a:rPr lang="en-US" sz="1600" b="1" dirty="0" smtClean="0"/>
              <a:t>Preferred empowerment… Goat rearing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err="1" smtClean="0"/>
              <a:t>ODOH</a:t>
            </a:r>
            <a:r>
              <a:rPr lang="en-GB" sz="4000" dirty="0" smtClean="0"/>
              <a:t> </a:t>
            </a:r>
            <a:r>
              <a:rPr lang="en-GB" sz="4000" dirty="0" err="1" smtClean="0"/>
              <a:t>EUCHARIA</a:t>
            </a:r>
            <a:r>
              <a:rPr lang="en-GB" sz="4000" dirty="0" smtClean="0"/>
              <a:t/>
            </a:r>
            <a:br>
              <a:rPr lang="en-GB" sz="4000" dirty="0" smtClean="0"/>
            </a:br>
            <a:r>
              <a:rPr lang="en-GB" sz="2000" dirty="0" err="1" smtClean="0"/>
              <a:t>OBOLLO</a:t>
            </a:r>
            <a:r>
              <a:rPr lang="en-GB" sz="2000" dirty="0" smtClean="0"/>
              <a:t> EKE</a:t>
            </a:r>
            <a:endParaRPr lang="en-GB" sz="2000" dirty="0"/>
          </a:p>
        </p:txBody>
      </p:sp>
      <p:pic>
        <p:nvPicPr>
          <p:cNvPr id="5" name="Content Placeholder 4" descr="1461856267733.jpg"/>
          <p:cNvPicPr>
            <a:picLocks noGrp="1" noChangeAspect="1"/>
          </p:cNvPicPr>
          <p:nvPr>
            <p:ph sz="half" idx="1"/>
          </p:nvPr>
        </p:nvPicPr>
        <p:blipFill>
          <a:blip r:embed="rId2" cstate="print"/>
          <a:stretch>
            <a:fillRect/>
          </a:stretch>
        </p:blipFill>
        <p:spPr>
          <a:xfrm>
            <a:off x="571027" y="1920875"/>
            <a:ext cx="3810945" cy="4433888"/>
          </a:xfrm>
        </p:spPr>
      </p:pic>
      <p:sp>
        <p:nvSpPr>
          <p:cNvPr id="4" name="Content Placeholder 3"/>
          <p:cNvSpPr>
            <a:spLocks noGrp="1"/>
          </p:cNvSpPr>
          <p:nvPr>
            <p:ph sz="half" idx="2"/>
          </p:nvPr>
        </p:nvSpPr>
        <p:spPr/>
        <p:txBody>
          <a:bodyPr>
            <a:normAutofit/>
          </a:bodyPr>
          <a:lstStyle/>
          <a:p>
            <a:pPr>
              <a:buNone/>
            </a:pPr>
            <a:r>
              <a:rPr lang="en-GB" sz="3200" dirty="0" smtClean="0"/>
              <a:t>	</a:t>
            </a:r>
            <a:r>
              <a:rPr lang="en-GB" sz="1800" dirty="0" err="1" smtClean="0"/>
              <a:t>Eucharia</a:t>
            </a:r>
            <a:r>
              <a:rPr lang="en-GB" sz="1800" dirty="0" smtClean="0"/>
              <a:t> is a widow with 6 children. She is a petty trader. </a:t>
            </a:r>
          </a:p>
          <a:p>
            <a:pPr>
              <a:buNone/>
            </a:pPr>
            <a:r>
              <a:rPr lang="en-GB" sz="1800" dirty="0" smtClean="0"/>
              <a:t>	She withdrew her eldest son from school to learn a trade due to their level of poverty. One of her children is a domestic servant while others are in the community public school.</a:t>
            </a:r>
          </a:p>
          <a:p>
            <a:pPr>
              <a:buNone/>
            </a:pPr>
            <a:r>
              <a:rPr lang="en-GB" sz="1800" dirty="0" smtClean="0"/>
              <a:t>	she can hardly provide 3 meals a day for the family.</a:t>
            </a:r>
          </a:p>
          <a:p>
            <a:pPr>
              <a:buNone/>
            </a:pPr>
            <a:endParaRPr lang="en-GB" sz="1800" dirty="0" smtClean="0"/>
          </a:p>
          <a:p>
            <a:pPr>
              <a:buNone/>
            </a:pPr>
            <a:r>
              <a:rPr lang="en-GB" sz="1800" b="1" dirty="0" smtClean="0"/>
              <a:t>	Desired empowerment is local poultry farming.</a:t>
            </a:r>
            <a:endParaRPr lang="en-GB" sz="32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r>
              <a:rPr lang="en-US" sz="4000" dirty="0" err="1" smtClean="0"/>
              <a:t>UGWU</a:t>
            </a:r>
            <a:r>
              <a:rPr lang="en-US" sz="4000" dirty="0" smtClean="0"/>
              <a:t> CHARITY</a:t>
            </a:r>
            <a:r>
              <a:rPr lang="en-US" dirty="0" smtClean="0"/>
              <a:t/>
            </a:r>
            <a:br>
              <a:rPr lang="en-US" dirty="0" smtClean="0"/>
            </a:br>
            <a:r>
              <a:rPr lang="en-US" sz="2000" dirty="0" err="1" smtClean="0"/>
              <a:t>IMILIKE</a:t>
            </a:r>
            <a:r>
              <a:rPr lang="en-US" sz="2000" dirty="0" smtClean="0"/>
              <a:t>-UNO</a:t>
            </a:r>
            <a:endParaRPr lang="en-US" dirty="0" smtClean="0"/>
          </a:p>
        </p:txBody>
      </p:sp>
      <p:pic>
        <p:nvPicPr>
          <p:cNvPr id="5124" name="Picture 2" descr="C:\Users\user\Desktop\UDENU\IMG-20160428-WA0024.jpg"/>
          <p:cNvPicPr>
            <a:picLocks noGrp="1" noChangeAspect="1" noChangeArrowheads="1"/>
          </p:cNvPicPr>
          <p:nvPr>
            <p:ph sz="half" idx="1"/>
          </p:nvPr>
        </p:nvPicPr>
        <p:blipFill>
          <a:blip r:embed="rId2" cstate="print"/>
          <a:stretch>
            <a:fillRect/>
          </a:stretch>
        </p:blipFill>
        <p:spPr>
          <a:xfrm>
            <a:off x="813792" y="1920875"/>
            <a:ext cx="3325416" cy="4433888"/>
          </a:xfrm>
          <a:noFill/>
        </p:spPr>
      </p:pic>
      <p:sp>
        <p:nvSpPr>
          <p:cNvPr id="5123" name="Content Placeholder 3"/>
          <p:cNvSpPr>
            <a:spLocks noGrp="1"/>
          </p:cNvSpPr>
          <p:nvPr>
            <p:ph sz="half" idx="2"/>
          </p:nvPr>
        </p:nvSpPr>
        <p:spPr/>
        <p:txBody>
          <a:bodyPr>
            <a:normAutofit fontScale="70000" lnSpcReduction="20000"/>
          </a:bodyPr>
          <a:lstStyle/>
          <a:p>
            <a:pPr marL="0" indent="0">
              <a:buNone/>
            </a:pPr>
            <a:r>
              <a:rPr lang="en-US" dirty="0" smtClean="0"/>
              <a:t>Charity is a 40 year old woman who has 3 children. The first is about 14 years old while the last is about 6 years old. She used to live at Nsukka Urban with her family until her mother-in-law fell sick and she came back to take care of her though she eventually died. While at Nsukka Urban, she was selling condiments for soup but could not continue due to lack of money.</a:t>
            </a:r>
          </a:p>
          <a:p>
            <a:pPr marL="0" indent="0">
              <a:buNone/>
            </a:pPr>
            <a:endParaRPr lang="en-US" dirty="0" smtClean="0"/>
          </a:p>
          <a:p>
            <a:pPr marL="0" indent="0">
              <a:buNone/>
            </a:pPr>
            <a:r>
              <a:rPr lang="en-US" dirty="0" smtClean="0"/>
              <a:t>She currently processes raw cassava and sells it any time she is fortunate to lay her hands on them. She earns about #1500 per month.</a:t>
            </a:r>
          </a:p>
          <a:p>
            <a:pPr marL="0" indent="0">
              <a:buNone/>
            </a:pPr>
            <a:endParaRPr lang="en-US" dirty="0" smtClean="0"/>
          </a:p>
          <a:p>
            <a:pPr marL="0" indent="0">
              <a:buNone/>
            </a:pPr>
            <a:r>
              <a:rPr lang="en-US" b="1" dirty="0" smtClean="0"/>
              <a:t>Desired empowerment…sheep rearing</a:t>
            </a:r>
            <a:r>
              <a:rPr lang="en-US" dirty="0" smtClean="0"/>
              <a:t> </a:t>
            </a:r>
          </a:p>
          <a:p>
            <a:pPr eaLnBrk="1" hangingPunct="1">
              <a:buNone/>
            </a:pPr>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err="1" smtClean="0"/>
              <a:t>UGWOKE</a:t>
            </a:r>
            <a:r>
              <a:rPr lang="en-GB" sz="4000" dirty="0" smtClean="0"/>
              <a:t> MARTHA</a:t>
            </a:r>
            <a:br>
              <a:rPr lang="en-GB" sz="4000" dirty="0" smtClean="0"/>
            </a:br>
            <a:r>
              <a:rPr lang="en-GB" sz="2000" dirty="0" err="1" smtClean="0"/>
              <a:t>OHOM-ORBA</a:t>
            </a:r>
            <a:endParaRPr lang="en-GB" sz="4000" dirty="0"/>
          </a:p>
        </p:txBody>
      </p:sp>
      <p:pic>
        <p:nvPicPr>
          <p:cNvPr id="5" name="Content Placeholder 4" descr="IMG-20160504-WA0013.jpg"/>
          <p:cNvPicPr>
            <a:picLocks noGrp="1" noChangeAspect="1"/>
          </p:cNvPicPr>
          <p:nvPr>
            <p:ph sz="half" idx="1"/>
          </p:nvPr>
        </p:nvPicPr>
        <p:blipFill>
          <a:blip r:embed="rId2" cstate="print"/>
          <a:stretch>
            <a:fillRect/>
          </a:stretch>
        </p:blipFill>
        <p:spPr>
          <a:xfrm>
            <a:off x="813792" y="1920875"/>
            <a:ext cx="3325416" cy="4433888"/>
          </a:xfrm>
        </p:spPr>
      </p:pic>
      <p:sp>
        <p:nvSpPr>
          <p:cNvPr id="4" name="Content Placeholder 3"/>
          <p:cNvSpPr>
            <a:spLocks noGrp="1"/>
          </p:cNvSpPr>
          <p:nvPr>
            <p:ph sz="half" idx="2"/>
          </p:nvPr>
        </p:nvSpPr>
        <p:spPr/>
        <p:txBody>
          <a:bodyPr>
            <a:normAutofit fontScale="92500" lnSpcReduction="10000"/>
          </a:bodyPr>
          <a:lstStyle/>
          <a:p>
            <a:pPr>
              <a:buNone/>
            </a:pPr>
            <a:r>
              <a:rPr lang="en-GB" sz="1800" dirty="0" smtClean="0"/>
              <a:t>	Martha is a young married woman. She has three (3) children. Her youngest child is 2 years old. </a:t>
            </a:r>
          </a:p>
          <a:p>
            <a:pPr>
              <a:buNone/>
            </a:pPr>
            <a:r>
              <a:rPr lang="en-GB" sz="1800" dirty="0" smtClean="0"/>
              <a:t>	Her husband is a village carpenter. She processes food (</a:t>
            </a:r>
            <a:r>
              <a:rPr lang="en-GB" sz="1800" dirty="0" err="1" smtClean="0"/>
              <a:t>ukpaka</a:t>
            </a:r>
            <a:r>
              <a:rPr lang="en-GB" sz="1800" dirty="0" smtClean="0"/>
              <a:t>) and also rears goats. Currently, she has 3 goats.  However, due to the long period it takes for a goat to mature enough for sale, they do not have steady income and find it difficult to eat and fend for themselves.</a:t>
            </a:r>
          </a:p>
          <a:p>
            <a:pPr>
              <a:buNone/>
            </a:pPr>
            <a:r>
              <a:rPr lang="en-GB" sz="1800" dirty="0" smtClean="0"/>
              <a:t>	</a:t>
            </a:r>
          </a:p>
          <a:p>
            <a:pPr>
              <a:buNone/>
            </a:pPr>
            <a:r>
              <a:rPr lang="en-GB" sz="1800" dirty="0" smtClean="0"/>
              <a:t>	</a:t>
            </a:r>
            <a:r>
              <a:rPr lang="en-GB" sz="1800" b="1" dirty="0" smtClean="0"/>
              <a:t>If empowered, she will like to increase the number of her goats and also improve on her oil bean business (</a:t>
            </a:r>
            <a:r>
              <a:rPr lang="en-GB" sz="1800" b="1" dirty="0" err="1" smtClean="0"/>
              <a:t>ukpaka</a:t>
            </a:r>
            <a:r>
              <a:rPr lang="en-GB" sz="1800" b="1" dirty="0" smtClean="0"/>
              <a:t>) </a:t>
            </a:r>
          </a:p>
          <a:p>
            <a:pPr>
              <a:buNone/>
            </a:pPr>
            <a:r>
              <a:rPr lang="en-GB" sz="1800" dirty="0" smtClean="0"/>
              <a:t>	 </a:t>
            </a:r>
            <a:endParaRPr lang="en-GB"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eaLnBrk="1" hangingPunct="1"/>
            <a:r>
              <a:rPr lang="en-US" dirty="0" err="1" smtClean="0"/>
              <a:t>ABONYI</a:t>
            </a:r>
            <a:r>
              <a:rPr lang="en-US" dirty="0" smtClean="0"/>
              <a:t> </a:t>
            </a:r>
            <a:r>
              <a:rPr lang="en-US" dirty="0" err="1" smtClean="0"/>
              <a:t>EMMANUELLA</a:t>
            </a:r>
            <a:r>
              <a:rPr lang="en-US" dirty="0" smtClean="0"/>
              <a:t/>
            </a:r>
            <a:br>
              <a:rPr lang="en-US" dirty="0" smtClean="0"/>
            </a:br>
            <a:r>
              <a:rPr lang="en-US" sz="2000" dirty="0" err="1" smtClean="0"/>
              <a:t>IMILIKE</a:t>
            </a:r>
            <a:r>
              <a:rPr lang="en-US" sz="2000" dirty="0" smtClean="0"/>
              <a:t> UNO</a:t>
            </a:r>
            <a:endParaRPr lang="en-US" dirty="0" smtClean="0"/>
          </a:p>
        </p:txBody>
      </p:sp>
      <p:pic>
        <p:nvPicPr>
          <p:cNvPr id="8196" name="Picture 7" descr="C:\Users\user\Desktop\UDENU\IMG-20160428-WA0004-1.jpg"/>
          <p:cNvPicPr>
            <a:picLocks noGrp="1" noChangeAspect="1" noChangeArrowheads="1"/>
          </p:cNvPicPr>
          <p:nvPr>
            <p:ph sz="half" idx="1"/>
          </p:nvPr>
        </p:nvPicPr>
        <p:blipFill>
          <a:blip r:embed="rId2" cstate="print"/>
          <a:stretch>
            <a:fillRect/>
          </a:stretch>
        </p:blipFill>
        <p:spPr>
          <a:xfrm>
            <a:off x="323528" y="2060848"/>
            <a:ext cx="3715072" cy="4032448"/>
          </a:xfrm>
          <a:noFill/>
        </p:spPr>
      </p:pic>
      <p:sp>
        <p:nvSpPr>
          <p:cNvPr id="8195" name="Content Placeholder 3"/>
          <p:cNvSpPr>
            <a:spLocks noGrp="1"/>
          </p:cNvSpPr>
          <p:nvPr>
            <p:ph sz="half" idx="2"/>
          </p:nvPr>
        </p:nvSpPr>
        <p:spPr>
          <a:xfrm>
            <a:off x="4191000" y="1447800"/>
            <a:ext cx="4648200" cy="4678363"/>
          </a:xfrm>
        </p:spPr>
        <p:txBody>
          <a:bodyPr>
            <a:normAutofit fontScale="70000" lnSpcReduction="20000"/>
          </a:bodyPr>
          <a:lstStyle/>
          <a:p>
            <a:pPr marL="0" indent="0">
              <a:buNone/>
            </a:pPr>
            <a:r>
              <a:rPr lang="en-US" dirty="0" err="1" smtClean="0"/>
              <a:t>Emmanuella</a:t>
            </a:r>
            <a:r>
              <a:rPr lang="en-US" dirty="0" smtClean="0"/>
              <a:t> is a 30 year old widow who has 5 children. Her first child is about 14 years old while the last one is about 2 years old and they all live in a mud house. Eating 3 times a day is difficult for  them. Before her husband’s death, she used to buy cashew in bags and sell but she cannot continue due to lack of money.</a:t>
            </a:r>
          </a:p>
          <a:p>
            <a:pPr marL="0" indent="0">
              <a:buNone/>
            </a:pPr>
            <a:endParaRPr lang="en-US" dirty="0" smtClean="0"/>
          </a:p>
          <a:p>
            <a:pPr marL="0" indent="0">
              <a:buNone/>
            </a:pPr>
            <a:r>
              <a:rPr lang="en-US" dirty="0" smtClean="0"/>
              <a:t>Like other community women, Mrs. </a:t>
            </a:r>
            <a:r>
              <a:rPr lang="en-US" dirty="0" err="1" smtClean="0"/>
              <a:t>Emmanuella</a:t>
            </a:r>
            <a:r>
              <a:rPr lang="en-US" dirty="0" smtClean="0"/>
              <a:t> </a:t>
            </a:r>
            <a:r>
              <a:rPr lang="en-US" dirty="0" err="1" smtClean="0"/>
              <a:t>Abonyi</a:t>
            </a:r>
            <a:r>
              <a:rPr lang="en-US" dirty="0" smtClean="0"/>
              <a:t> does menial jobs like weeding people’s farms and equally works as a hired hand in processing local seasoning (</a:t>
            </a:r>
            <a:r>
              <a:rPr lang="en-US" dirty="0" err="1" smtClean="0"/>
              <a:t>okpei</a:t>
            </a:r>
            <a:r>
              <a:rPr lang="en-US" dirty="0" smtClean="0"/>
              <a:t>) for people who buy them in large quantity from which she generates about #4000 per month.</a:t>
            </a:r>
          </a:p>
          <a:p>
            <a:pPr marL="0" indent="0">
              <a:buNone/>
            </a:pPr>
            <a:endParaRPr lang="en-US" dirty="0" smtClean="0"/>
          </a:p>
          <a:p>
            <a:pPr marL="0" indent="0">
              <a:buNone/>
            </a:pPr>
            <a:r>
              <a:rPr lang="en-US" b="1" dirty="0" smtClean="0"/>
              <a:t>Desired empowerment…sheep rearing</a:t>
            </a:r>
          </a:p>
          <a:p>
            <a:pPr eaLnBrk="1" hangingPunct="1">
              <a:buNone/>
            </a:pP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err="1" smtClean="0"/>
              <a:t>UGWUOKE</a:t>
            </a:r>
            <a:r>
              <a:rPr lang="en-GB" sz="4000" dirty="0" smtClean="0"/>
              <a:t> </a:t>
            </a:r>
            <a:r>
              <a:rPr lang="en-GB" sz="4000" dirty="0" err="1" smtClean="0"/>
              <a:t>CLEMENTINA</a:t>
            </a:r>
            <a:r>
              <a:rPr lang="en-GB" dirty="0" smtClean="0"/>
              <a:t/>
            </a:r>
            <a:br>
              <a:rPr lang="en-GB" dirty="0" smtClean="0"/>
            </a:br>
            <a:r>
              <a:rPr lang="en-GB" sz="2000" dirty="0" err="1" smtClean="0"/>
              <a:t>OHOM-ORBA</a:t>
            </a:r>
            <a:endParaRPr lang="en-GB" dirty="0"/>
          </a:p>
        </p:txBody>
      </p:sp>
      <p:pic>
        <p:nvPicPr>
          <p:cNvPr id="5" name="Content Placeholder 4" descr="IMG_20160429_135237.jpg"/>
          <p:cNvPicPr>
            <a:picLocks noGrp="1" noChangeAspect="1"/>
          </p:cNvPicPr>
          <p:nvPr>
            <p:ph sz="half" idx="1"/>
          </p:nvPr>
        </p:nvPicPr>
        <p:blipFill>
          <a:blip r:embed="rId2" cstate="print"/>
          <a:stretch>
            <a:fillRect/>
          </a:stretch>
        </p:blipFill>
        <p:spPr>
          <a:xfrm>
            <a:off x="715566" y="1920875"/>
            <a:ext cx="3521867" cy="4433888"/>
          </a:xfrm>
        </p:spPr>
      </p:pic>
      <p:sp>
        <p:nvSpPr>
          <p:cNvPr id="4" name="Content Placeholder 3"/>
          <p:cNvSpPr>
            <a:spLocks noGrp="1"/>
          </p:cNvSpPr>
          <p:nvPr>
            <p:ph sz="half" idx="2"/>
          </p:nvPr>
        </p:nvSpPr>
        <p:spPr/>
        <p:txBody>
          <a:bodyPr>
            <a:normAutofit fontScale="92500" lnSpcReduction="10000"/>
          </a:bodyPr>
          <a:lstStyle/>
          <a:p>
            <a:pPr>
              <a:buNone/>
            </a:pPr>
            <a:r>
              <a:rPr lang="en-GB" sz="2000" dirty="0" smtClean="0"/>
              <a:t>	She is a widow with 3 children. She sews cement bags for someone and is paid 20 naira per bag. Her co-wife and her children are not helping except for a room provided for her to accommodate her children.</a:t>
            </a:r>
          </a:p>
          <a:p>
            <a:pPr>
              <a:buNone/>
            </a:pPr>
            <a:r>
              <a:rPr lang="en-GB" sz="2000" dirty="0" smtClean="0"/>
              <a:t>	Her children are in primary school except for the eldest who is in public secondary school.</a:t>
            </a:r>
          </a:p>
          <a:p>
            <a:pPr>
              <a:buNone/>
            </a:pPr>
            <a:r>
              <a:rPr lang="en-GB" sz="2000" dirty="0" smtClean="0"/>
              <a:t>	Sometimes, they depend on people for feeding.</a:t>
            </a:r>
          </a:p>
          <a:p>
            <a:pPr>
              <a:buNone/>
            </a:pPr>
            <a:endParaRPr lang="en-GB" sz="2000" dirty="0" smtClean="0"/>
          </a:p>
          <a:p>
            <a:pPr>
              <a:buNone/>
            </a:pPr>
            <a:r>
              <a:rPr lang="en-GB" sz="2000" b="1" dirty="0" smtClean="0"/>
              <a:t>	Desired empowerment</a:t>
            </a:r>
            <a:r>
              <a:rPr lang="en-GB" sz="2000" dirty="0" smtClean="0"/>
              <a:t> </a:t>
            </a:r>
            <a:r>
              <a:rPr lang="en-GB" sz="2000" b="1" dirty="0" smtClean="0"/>
              <a:t>is table trade.</a:t>
            </a:r>
            <a:endParaRPr lang="en-GB"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err="1" smtClean="0"/>
              <a:t>EKWUEME</a:t>
            </a:r>
            <a:r>
              <a:rPr lang="en-GB" sz="4000" dirty="0" smtClean="0"/>
              <a:t> </a:t>
            </a:r>
            <a:r>
              <a:rPr lang="en-GB" sz="4000" dirty="0" err="1" smtClean="0"/>
              <a:t>UKAMAKA</a:t>
            </a:r>
            <a:r>
              <a:rPr lang="en-GB" sz="4000" dirty="0" smtClean="0"/>
              <a:t/>
            </a:r>
            <a:br>
              <a:rPr lang="en-GB" sz="4000" dirty="0" smtClean="0"/>
            </a:br>
            <a:r>
              <a:rPr lang="en-GB" sz="2000" dirty="0" err="1" smtClean="0"/>
              <a:t>OBOLLO</a:t>
            </a:r>
            <a:r>
              <a:rPr lang="en-GB" sz="2000" dirty="0" smtClean="0"/>
              <a:t>-EKE</a:t>
            </a:r>
            <a:endParaRPr lang="en-GB" sz="2000" dirty="0"/>
          </a:p>
        </p:txBody>
      </p:sp>
      <p:pic>
        <p:nvPicPr>
          <p:cNvPr id="5" name="Content Placeholder 4" descr="1461849548853.jpg"/>
          <p:cNvPicPr>
            <a:picLocks noGrp="1" noChangeAspect="1"/>
          </p:cNvPicPr>
          <p:nvPr>
            <p:ph sz="half" idx="1"/>
          </p:nvPr>
        </p:nvPicPr>
        <p:blipFill>
          <a:blip r:embed="rId2" cstate="print"/>
          <a:stretch>
            <a:fillRect/>
          </a:stretch>
        </p:blipFill>
        <p:spPr>
          <a:xfrm>
            <a:off x="670835" y="1988840"/>
            <a:ext cx="3611329" cy="4021907"/>
          </a:xfrm>
        </p:spPr>
      </p:pic>
      <p:sp>
        <p:nvSpPr>
          <p:cNvPr id="4" name="Content Placeholder 3"/>
          <p:cNvSpPr>
            <a:spLocks noGrp="1"/>
          </p:cNvSpPr>
          <p:nvPr>
            <p:ph sz="half" idx="2"/>
          </p:nvPr>
        </p:nvSpPr>
        <p:spPr/>
        <p:txBody>
          <a:bodyPr>
            <a:normAutofit lnSpcReduction="10000"/>
          </a:bodyPr>
          <a:lstStyle/>
          <a:p>
            <a:pPr>
              <a:buNone/>
            </a:pPr>
            <a:r>
              <a:rPr lang="en-GB" sz="1600" dirty="0" smtClean="0"/>
              <a:t> 	</a:t>
            </a:r>
            <a:r>
              <a:rPr lang="en-GB" sz="1800" dirty="0" smtClean="0"/>
              <a:t>Mrs </a:t>
            </a:r>
            <a:r>
              <a:rPr lang="en-GB" sz="1800" dirty="0" err="1" smtClean="0"/>
              <a:t>Ukamaka</a:t>
            </a:r>
            <a:r>
              <a:rPr lang="en-GB" sz="1800" dirty="0" smtClean="0"/>
              <a:t> </a:t>
            </a:r>
            <a:r>
              <a:rPr lang="en-GB" sz="1800" dirty="0" err="1" smtClean="0"/>
              <a:t>Ekwueme</a:t>
            </a:r>
            <a:r>
              <a:rPr lang="en-GB" sz="1800" dirty="0" smtClean="0"/>
              <a:t> is a widow with 7 children. </a:t>
            </a:r>
          </a:p>
          <a:p>
            <a:pPr>
              <a:buNone/>
            </a:pPr>
            <a:r>
              <a:rPr lang="en-GB" sz="1800" dirty="0" smtClean="0"/>
              <a:t>	She lost her husband a long time ago and has been the only one taking care of her children.</a:t>
            </a:r>
          </a:p>
          <a:p>
            <a:pPr>
              <a:buNone/>
            </a:pPr>
            <a:r>
              <a:rPr lang="en-GB" sz="1800" dirty="0" smtClean="0"/>
              <a:t>	She trades on palm oil and makes an average income of 8,000 naira. Her children are enrolled in the community public school. Even her eldest is still in public primary school. She has been in and out of the school because of no funds.</a:t>
            </a:r>
          </a:p>
          <a:p>
            <a:pPr>
              <a:buNone/>
            </a:pPr>
            <a:r>
              <a:rPr lang="en-GB" sz="2000" dirty="0" smtClean="0"/>
              <a:t>	</a:t>
            </a:r>
            <a:r>
              <a:rPr lang="en-GB" sz="1800" dirty="0" smtClean="0"/>
              <a:t>She can hardly provide 3 meals a day for her children.</a:t>
            </a:r>
          </a:p>
          <a:p>
            <a:pPr>
              <a:buNone/>
            </a:pPr>
            <a:r>
              <a:rPr lang="en-GB" sz="1800" dirty="0" smtClean="0"/>
              <a:t>	</a:t>
            </a:r>
            <a:r>
              <a:rPr lang="en-GB" sz="1800" b="1" dirty="0" smtClean="0"/>
              <a:t>If empowered she will like to engage in local poultry  farming.</a:t>
            </a:r>
            <a:endParaRPr lang="en-GB"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r>
              <a:rPr lang="en-US" sz="4000" dirty="0" err="1" smtClean="0"/>
              <a:t>OBETTA</a:t>
            </a:r>
            <a:r>
              <a:rPr lang="en-US" sz="4000" dirty="0" smtClean="0"/>
              <a:t> CHRISTIANA</a:t>
            </a:r>
            <a:r>
              <a:rPr lang="en-US" dirty="0" smtClean="0"/>
              <a:t/>
            </a:r>
            <a:br>
              <a:rPr lang="en-US" dirty="0" smtClean="0"/>
            </a:br>
            <a:r>
              <a:rPr lang="en-US" sz="2000" dirty="0" err="1" smtClean="0"/>
              <a:t>IMILIKE</a:t>
            </a:r>
            <a:r>
              <a:rPr lang="en-US" sz="2000" dirty="0" smtClean="0"/>
              <a:t>-UNO</a:t>
            </a:r>
            <a:endParaRPr lang="en-US" dirty="0" smtClean="0"/>
          </a:p>
        </p:txBody>
      </p:sp>
      <p:pic>
        <p:nvPicPr>
          <p:cNvPr id="10244" name="Picture 2" descr="C:\Users\user\Desktop\Amukofia, Ohom Orba, Udenu LGA\IMG_20160427_171548.jpg"/>
          <p:cNvPicPr>
            <a:picLocks noGrp="1" noChangeAspect="1" noChangeArrowheads="1"/>
          </p:cNvPicPr>
          <p:nvPr>
            <p:ph sz="half" idx="1"/>
          </p:nvPr>
        </p:nvPicPr>
        <p:blipFill>
          <a:blip r:embed="rId2" cstate="print"/>
          <a:srcRect/>
          <a:stretch>
            <a:fillRect/>
          </a:stretch>
        </p:blipFill>
        <p:spPr>
          <a:xfrm>
            <a:off x="457200" y="2060848"/>
            <a:ext cx="4038600" cy="3816424"/>
          </a:xfrm>
          <a:noFill/>
        </p:spPr>
      </p:pic>
      <p:sp>
        <p:nvSpPr>
          <p:cNvPr id="10243" name="Content Placeholder 3"/>
          <p:cNvSpPr>
            <a:spLocks noGrp="1"/>
          </p:cNvSpPr>
          <p:nvPr>
            <p:ph sz="half" idx="2"/>
          </p:nvPr>
        </p:nvSpPr>
        <p:spPr/>
        <p:txBody>
          <a:bodyPr>
            <a:normAutofit fontScale="85000" lnSpcReduction="10000"/>
          </a:bodyPr>
          <a:lstStyle/>
          <a:p>
            <a:pPr>
              <a:buNone/>
            </a:pPr>
            <a:endParaRPr lang="en-US" sz="1400" dirty="0" smtClean="0"/>
          </a:p>
          <a:p>
            <a:pPr marL="0" indent="0">
              <a:buFont typeface="Arial" charset="0"/>
              <a:buNone/>
              <a:defRPr/>
            </a:pPr>
            <a:r>
              <a:rPr lang="en-US" sz="1800" dirty="0" smtClean="0"/>
              <a:t>Christiana is a 43 year old widow who has 3 children. She returned to her father’s house after her husband’s death because she does not have enough resources to take care of her children alone. She gave out 2 of her children to people as house helps after their primary school because she cannot afford to let them drop out of school and she cannot afford their school fees either. </a:t>
            </a:r>
          </a:p>
          <a:p>
            <a:pPr>
              <a:defRPr/>
            </a:pPr>
            <a:endParaRPr lang="en-US" sz="1800" dirty="0" smtClean="0"/>
          </a:p>
          <a:p>
            <a:pPr marL="0" indent="0">
              <a:buFont typeface="Arial" charset="0"/>
              <a:buNone/>
              <a:defRPr/>
            </a:pPr>
            <a:r>
              <a:rPr lang="en-US" sz="1800" dirty="0" smtClean="0"/>
              <a:t>She does menial jobs like weeding people’s farms and equally works as a hired hand in processing local seasoning (</a:t>
            </a:r>
            <a:r>
              <a:rPr lang="en-US" sz="1800" dirty="0" err="1" smtClean="0"/>
              <a:t>okpei</a:t>
            </a:r>
            <a:r>
              <a:rPr lang="en-US" sz="1800" dirty="0" smtClean="0"/>
              <a:t>) for people who buy them in large quantity from which she generates about #2,400 a month. </a:t>
            </a:r>
          </a:p>
          <a:p>
            <a:pPr>
              <a:defRPr/>
            </a:pPr>
            <a:endParaRPr lang="en-US" sz="1800" dirty="0" smtClean="0"/>
          </a:p>
          <a:p>
            <a:pPr marL="0" indent="0">
              <a:buFont typeface="Arial" charset="0"/>
              <a:buNone/>
              <a:defRPr/>
            </a:pPr>
            <a:r>
              <a:rPr lang="en-US" sz="1800" b="1" dirty="0" smtClean="0"/>
              <a:t>Desired empowerment…Goat rearing</a:t>
            </a:r>
          </a:p>
          <a:p>
            <a:pPr>
              <a:buNone/>
            </a:pPr>
            <a:endParaRPr lang="en-US" sz="3600" dirty="0" smtClean="0"/>
          </a:p>
          <a:p>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err="1" smtClean="0"/>
              <a:t>OGBU</a:t>
            </a:r>
            <a:r>
              <a:rPr lang="en-GB" sz="4000" dirty="0" smtClean="0"/>
              <a:t> </a:t>
            </a:r>
            <a:r>
              <a:rPr lang="en-GB" sz="4000" dirty="0" err="1" smtClean="0"/>
              <a:t>FIDELIA</a:t>
            </a:r>
            <a:r>
              <a:rPr lang="en-GB" sz="4000" dirty="0" smtClean="0"/>
              <a:t/>
            </a:r>
            <a:br>
              <a:rPr lang="en-GB" sz="4000" dirty="0" smtClean="0"/>
            </a:br>
            <a:r>
              <a:rPr lang="en-GB" sz="2000" dirty="0" err="1" smtClean="0"/>
              <a:t>IGUGU</a:t>
            </a:r>
            <a:endParaRPr lang="en-GB" sz="4000" dirty="0"/>
          </a:p>
        </p:txBody>
      </p:sp>
      <p:pic>
        <p:nvPicPr>
          <p:cNvPr id="5" name="Content Placeholder 4" descr="1461773405767.jpg"/>
          <p:cNvPicPr>
            <a:picLocks noGrp="1" noChangeAspect="1"/>
          </p:cNvPicPr>
          <p:nvPr>
            <p:ph sz="half" idx="1"/>
          </p:nvPr>
        </p:nvPicPr>
        <p:blipFill>
          <a:blip r:embed="rId2" cstate="print"/>
          <a:stretch>
            <a:fillRect/>
          </a:stretch>
        </p:blipFill>
        <p:spPr>
          <a:xfrm>
            <a:off x="562884" y="1920875"/>
            <a:ext cx="3827231" cy="4433888"/>
          </a:xfrm>
        </p:spPr>
      </p:pic>
      <p:sp>
        <p:nvSpPr>
          <p:cNvPr id="4" name="Content Placeholder 3"/>
          <p:cNvSpPr>
            <a:spLocks noGrp="1"/>
          </p:cNvSpPr>
          <p:nvPr>
            <p:ph sz="half" idx="2"/>
          </p:nvPr>
        </p:nvSpPr>
        <p:spPr/>
        <p:txBody>
          <a:bodyPr>
            <a:normAutofit/>
          </a:bodyPr>
          <a:lstStyle/>
          <a:p>
            <a:pPr>
              <a:buNone/>
            </a:pPr>
            <a:r>
              <a:rPr lang="en-GB" sz="1800" dirty="0" smtClean="0"/>
              <a:t>	</a:t>
            </a:r>
            <a:r>
              <a:rPr lang="en-GB" sz="1800" dirty="0" err="1" smtClean="0"/>
              <a:t>Ogbu</a:t>
            </a:r>
            <a:r>
              <a:rPr lang="en-GB" sz="1800" dirty="0" smtClean="0"/>
              <a:t> </a:t>
            </a:r>
            <a:r>
              <a:rPr lang="en-GB" sz="1800" dirty="0" err="1" smtClean="0"/>
              <a:t>Fidelia</a:t>
            </a:r>
            <a:r>
              <a:rPr lang="en-GB" sz="1800" dirty="0" smtClean="0"/>
              <a:t> is a mother of 7 children. </a:t>
            </a:r>
          </a:p>
          <a:p>
            <a:pPr>
              <a:buNone/>
            </a:pPr>
            <a:r>
              <a:rPr lang="en-GB" sz="1800" dirty="0" smtClean="0"/>
              <a:t>	She treks to other communities to pick stones for people who in turn pay her 3,000 naira at the end of the month. Her eldest son is in secondary school while the others are in primary school (community public school). However, taking care of school needs is very difficult for her since her husband is just a subsistent farmer.</a:t>
            </a:r>
          </a:p>
          <a:p>
            <a:pPr>
              <a:buNone/>
            </a:pPr>
            <a:r>
              <a:rPr lang="en-GB" sz="1800" b="1" dirty="0" smtClean="0"/>
              <a:t>	</a:t>
            </a:r>
          </a:p>
          <a:p>
            <a:pPr>
              <a:buNone/>
            </a:pPr>
            <a:r>
              <a:rPr lang="en-GB" sz="1800" b="1" dirty="0" smtClean="0"/>
              <a:t>	Desired Empowerment is poultry farming.</a:t>
            </a:r>
            <a:endParaRPr lang="en-GB" sz="18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sz="4000" dirty="0" err="1" smtClean="0"/>
              <a:t>UGWU</a:t>
            </a:r>
            <a:r>
              <a:rPr lang="en-US" sz="4000" dirty="0" smtClean="0"/>
              <a:t> GLORIA</a:t>
            </a:r>
            <a:r>
              <a:rPr lang="en-US" dirty="0" smtClean="0"/>
              <a:t/>
            </a:r>
            <a:br>
              <a:rPr lang="en-US" dirty="0" smtClean="0"/>
            </a:br>
            <a:r>
              <a:rPr lang="en-US" sz="2000" dirty="0" err="1" smtClean="0"/>
              <a:t>IMILIKE</a:t>
            </a:r>
            <a:r>
              <a:rPr lang="en-US" sz="2000" dirty="0" smtClean="0"/>
              <a:t>-UNO</a:t>
            </a:r>
            <a:endParaRPr lang="en-US" dirty="0" smtClean="0"/>
          </a:p>
        </p:txBody>
      </p:sp>
      <p:pic>
        <p:nvPicPr>
          <p:cNvPr id="9220" name="Picture 6" descr="C:\Users\user\Desktop\Amukofia, Ohom Orba, Udenu LGA\IMG_20160427_140131.jpg"/>
          <p:cNvPicPr>
            <a:picLocks noGrp="1" noChangeAspect="1" noChangeArrowheads="1"/>
          </p:cNvPicPr>
          <p:nvPr>
            <p:ph sz="half" idx="1"/>
          </p:nvPr>
        </p:nvPicPr>
        <p:blipFill>
          <a:blip r:embed="rId2" cstate="print"/>
          <a:stretch>
            <a:fillRect/>
          </a:stretch>
        </p:blipFill>
        <p:spPr>
          <a:xfrm>
            <a:off x="228600" y="1988840"/>
            <a:ext cx="3983360" cy="3705423"/>
          </a:xfrm>
          <a:noFill/>
        </p:spPr>
      </p:pic>
      <p:sp>
        <p:nvSpPr>
          <p:cNvPr id="9219" name="Content Placeholder 3"/>
          <p:cNvSpPr>
            <a:spLocks noGrp="1"/>
          </p:cNvSpPr>
          <p:nvPr>
            <p:ph sz="half" idx="2"/>
          </p:nvPr>
        </p:nvSpPr>
        <p:spPr>
          <a:xfrm>
            <a:off x="4495800" y="1600200"/>
            <a:ext cx="4419600" cy="4525963"/>
          </a:xfrm>
        </p:spPr>
        <p:txBody>
          <a:bodyPr>
            <a:normAutofit fontScale="92500"/>
          </a:bodyPr>
          <a:lstStyle/>
          <a:p>
            <a:pPr marL="0" indent="0">
              <a:buFont typeface="Arial" charset="0"/>
              <a:buNone/>
            </a:pPr>
            <a:r>
              <a:rPr lang="en-US" sz="1900" dirty="0" smtClean="0"/>
              <a:t>Gloria is a 42 year old widow who has 4 children. Two of her children are no longer in school due to lack of money. Her sick old mother is equally staying with them and at that is also her responsibility. They cannot afford 3 meals a day.</a:t>
            </a:r>
          </a:p>
          <a:p>
            <a:pPr marL="0" indent="0">
              <a:buFont typeface="Arial" charset="0"/>
              <a:buNone/>
            </a:pPr>
            <a:endParaRPr lang="en-US" sz="1900" dirty="0" smtClean="0"/>
          </a:p>
          <a:p>
            <a:pPr marL="0" indent="0">
              <a:buFont typeface="Arial" charset="0"/>
              <a:buNone/>
            </a:pPr>
            <a:r>
              <a:rPr lang="en-US" sz="1900" dirty="0" smtClean="0"/>
              <a:t>She processes a local seasoning (</a:t>
            </a:r>
            <a:r>
              <a:rPr lang="en-US" sz="1900" dirty="0" err="1" smtClean="0"/>
              <a:t>okpei</a:t>
            </a:r>
            <a:r>
              <a:rPr lang="en-US" sz="1900" dirty="0" smtClean="0"/>
              <a:t>) and sells at </a:t>
            </a:r>
            <a:r>
              <a:rPr lang="en-US" sz="1900" dirty="0" err="1" smtClean="0"/>
              <a:t>Oye</a:t>
            </a:r>
            <a:r>
              <a:rPr lang="en-US" sz="1900" dirty="0" smtClean="0"/>
              <a:t> market every market day which is usually in 4 days. She makes about #8000  from it every month but spends more than that because of her responsibilities.</a:t>
            </a:r>
          </a:p>
          <a:p>
            <a:pPr marL="0" indent="0">
              <a:buFont typeface="Arial" charset="0"/>
              <a:buNone/>
            </a:pPr>
            <a:endParaRPr lang="en-US" sz="1900" dirty="0" smtClean="0"/>
          </a:p>
          <a:p>
            <a:pPr marL="0" indent="0">
              <a:buFont typeface="Arial" charset="0"/>
              <a:buNone/>
            </a:pPr>
            <a:r>
              <a:rPr lang="en-US" sz="1900" b="1" dirty="0" smtClean="0"/>
              <a:t>Desired empowerment…</a:t>
            </a:r>
            <a:r>
              <a:rPr lang="en-US" sz="1900" b="1" dirty="0" err="1" smtClean="0"/>
              <a:t>ogbono</a:t>
            </a:r>
            <a:r>
              <a:rPr lang="en-US" sz="1900" b="1" dirty="0" smtClean="0"/>
              <a:t> trade</a:t>
            </a:r>
          </a:p>
          <a:p>
            <a:pPr>
              <a:buNone/>
            </a:pPr>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err="1" smtClean="0"/>
              <a:t>AGU</a:t>
            </a:r>
            <a:r>
              <a:rPr lang="en-GB" sz="4000" dirty="0" smtClean="0"/>
              <a:t> CHRISTIANA</a:t>
            </a:r>
            <a:br>
              <a:rPr lang="en-GB" sz="4000" dirty="0" smtClean="0"/>
            </a:br>
            <a:r>
              <a:rPr lang="en-GB" sz="2000" dirty="0" err="1" smtClean="0"/>
              <a:t>IGUGU</a:t>
            </a:r>
            <a:endParaRPr lang="en-GB" dirty="0"/>
          </a:p>
        </p:txBody>
      </p:sp>
      <p:pic>
        <p:nvPicPr>
          <p:cNvPr id="5" name="Content Placeholder 4" descr="20160427_144120.jpg"/>
          <p:cNvPicPr>
            <a:picLocks noGrp="1" noChangeAspect="1"/>
          </p:cNvPicPr>
          <p:nvPr>
            <p:ph sz="half" idx="1"/>
          </p:nvPr>
        </p:nvPicPr>
        <p:blipFill>
          <a:blip r:embed="rId2" cstate="print"/>
          <a:stretch>
            <a:fillRect/>
          </a:stretch>
        </p:blipFill>
        <p:spPr>
          <a:xfrm>
            <a:off x="457200" y="2132856"/>
            <a:ext cx="4038600" cy="3749625"/>
          </a:xfrm>
        </p:spPr>
      </p:pic>
      <p:sp>
        <p:nvSpPr>
          <p:cNvPr id="4" name="Content Placeholder 3"/>
          <p:cNvSpPr>
            <a:spLocks noGrp="1"/>
          </p:cNvSpPr>
          <p:nvPr>
            <p:ph sz="half" idx="2"/>
          </p:nvPr>
        </p:nvSpPr>
        <p:spPr/>
        <p:txBody>
          <a:bodyPr>
            <a:normAutofit/>
          </a:bodyPr>
          <a:lstStyle/>
          <a:p>
            <a:pPr>
              <a:buNone/>
            </a:pPr>
            <a:r>
              <a:rPr lang="en-GB" sz="1600" dirty="0" smtClean="0"/>
              <a:t>	</a:t>
            </a:r>
            <a:r>
              <a:rPr lang="en-GB" sz="1800" dirty="0" smtClean="0"/>
              <a:t>Christiana is a widow in her late 30s. She has 9 children. The ages of her children range from 7 to 22 years.</a:t>
            </a:r>
            <a:r>
              <a:rPr lang="en-GB" sz="1800" dirty="0"/>
              <a:t> </a:t>
            </a:r>
            <a:endParaRPr lang="en-GB" sz="1800" dirty="0" smtClean="0"/>
          </a:p>
          <a:p>
            <a:pPr>
              <a:buNone/>
            </a:pPr>
            <a:r>
              <a:rPr lang="en-GB" sz="1800" dirty="0" smtClean="0"/>
              <a:t>	She trades on fruits to train her children. She is also a farmer.</a:t>
            </a:r>
          </a:p>
          <a:p>
            <a:pPr>
              <a:buNone/>
            </a:pPr>
            <a:r>
              <a:rPr lang="en-GB" sz="1800" dirty="0" smtClean="0"/>
              <a:t>	On some days, they find it difficult to feed.</a:t>
            </a:r>
          </a:p>
          <a:p>
            <a:pPr>
              <a:buNone/>
            </a:pPr>
            <a:r>
              <a:rPr lang="en-GB" sz="1800" dirty="0" smtClean="0"/>
              <a:t>	However,  in order to meet up to the demands of the family, she depends on the assistance of people. </a:t>
            </a:r>
          </a:p>
          <a:p>
            <a:pPr>
              <a:buNone/>
            </a:pPr>
            <a:r>
              <a:rPr lang="en-GB" sz="1800" b="1" dirty="0" smtClean="0"/>
              <a:t>	</a:t>
            </a:r>
          </a:p>
          <a:p>
            <a:pPr>
              <a:buNone/>
            </a:pPr>
            <a:r>
              <a:rPr lang="en-GB" sz="1800" b="1" dirty="0" smtClean="0"/>
              <a:t>	Desired empowerment is local poultry farming.</a:t>
            </a:r>
            <a:endParaRPr lang="en-GB" sz="18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err="1" smtClean="0"/>
              <a:t>ODOH</a:t>
            </a:r>
            <a:r>
              <a:rPr lang="en-GB" sz="4000" dirty="0" smtClean="0"/>
              <a:t> </a:t>
            </a:r>
            <a:r>
              <a:rPr lang="en-GB" sz="4000" dirty="0" err="1" smtClean="0"/>
              <a:t>EUCHARIA</a:t>
            </a:r>
            <a:r>
              <a:rPr lang="en-GB" sz="4000" dirty="0" smtClean="0"/>
              <a:t/>
            </a:r>
            <a:br>
              <a:rPr lang="en-GB" sz="4000" dirty="0" smtClean="0"/>
            </a:br>
            <a:r>
              <a:rPr lang="en-GB" sz="2000" dirty="0" err="1" smtClean="0"/>
              <a:t>IMILIKE</a:t>
            </a:r>
            <a:r>
              <a:rPr lang="en-GB" sz="2000" dirty="0" smtClean="0"/>
              <a:t>-UNO</a:t>
            </a:r>
            <a:endParaRPr lang="en-GB" dirty="0"/>
          </a:p>
        </p:txBody>
      </p:sp>
      <p:pic>
        <p:nvPicPr>
          <p:cNvPr id="5" name="Content Placeholder 4" descr="IMG-20160504-WA0002.jpg"/>
          <p:cNvPicPr>
            <a:picLocks noGrp="1" noChangeAspect="1"/>
          </p:cNvPicPr>
          <p:nvPr>
            <p:ph sz="half" idx="1"/>
          </p:nvPr>
        </p:nvPicPr>
        <p:blipFill>
          <a:blip r:embed="rId2" cstate="print"/>
          <a:stretch>
            <a:fillRect/>
          </a:stretch>
        </p:blipFill>
        <p:spPr>
          <a:xfrm>
            <a:off x="779264" y="2132856"/>
            <a:ext cx="4008760" cy="3816424"/>
          </a:xfrm>
        </p:spPr>
      </p:pic>
      <p:sp>
        <p:nvSpPr>
          <p:cNvPr id="4" name="Content Placeholder 3"/>
          <p:cNvSpPr>
            <a:spLocks noGrp="1"/>
          </p:cNvSpPr>
          <p:nvPr>
            <p:ph sz="half" idx="2"/>
          </p:nvPr>
        </p:nvSpPr>
        <p:spPr/>
        <p:txBody>
          <a:bodyPr>
            <a:normAutofit fontScale="92500" lnSpcReduction="10000"/>
          </a:bodyPr>
          <a:lstStyle/>
          <a:p>
            <a:pPr>
              <a:buNone/>
            </a:pPr>
            <a:r>
              <a:rPr lang="en-GB" sz="1600" dirty="0" smtClean="0"/>
              <a:t>	</a:t>
            </a:r>
            <a:r>
              <a:rPr lang="en-GB" sz="1800" dirty="0" smtClean="0"/>
              <a:t>She is in her early forties. She was sent out from her home by her husband because of her childlessness.</a:t>
            </a:r>
          </a:p>
          <a:p>
            <a:pPr>
              <a:buNone/>
            </a:pPr>
            <a:r>
              <a:rPr lang="en-GB" sz="1800" dirty="0" smtClean="0"/>
              <a:t>	She lives with her mother and her disabled sister. </a:t>
            </a:r>
          </a:p>
          <a:p>
            <a:pPr>
              <a:buNone/>
            </a:pPr>
            <a:r>
              <a:rPr lang="en-GB" sz="1800" dirty="0" smtClean="0"/>
              <a:t>	She strives to support her family from menial jobs and processes small food when she finds the money.</a:t>
            </a:r>
          </a:p>
          <a:p>
            <a:pPr>
              <a:buNone/>
            </a:pPr>
            <a:r>
              <a:rPr lang="en-GB" sz="1800" dirty="0" smtClean="0"/>
              <a:t>	Her sister  became crippled at the age of 7 and since then has not been able to continue her education.</a:t>
            </a:r>
          </a:p>
          <a:p>
            <a:pPr>
              <a:buNone/>
            </a:pPr>
            <a:r>
              <a:rPr lang="en-GB" sz="1800" dirty="0" smtClean="0"/>
              <a:t>	They cannot afford 3 meals a day.</a:t>
            </a:r>
          </a:p>
          <a:p>
            <a:pPr>
              <a:buNone/>
            </a:pPr>
            <a:endParaRPr lang="en-GB" sz="1600" dirty="0" smtClean="0"/>
          </a:p>
          <a:p>
            <a:pPr>
              <a:buNone/>
            </a:pPr>
            <a:r>
              <a:rPr lang="en-GB" sz="1800" b="1" dirty="0" smtClean="0"/>
              <a:t>	Desired empowerment: poultry farming and a wheel chair for the disabled sister. </a:t>
            </a:r>
            <a:endParaRPr lang="en-GB" sz="18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err="1" smtClean="0"/>
              <a:t>ONAH</a:t>
            </a:r>
            <a:r>
              <a:rPr lang="en-GB" sz="4000" dirty="0" smtClean="0"/>
              <a:t> </a:t>
            </a:r>
            <a:r>
              <a:rPr lang="en-GB" sz="4000" dirty="0" err="1" smtClean="0"/>
              <a:t>UZOAMAKA</a:t>
            </a:r>
            <a:r>
              <a:rPr lang="en-GB" sz="4000" dirty="0" smtClean="0"/>
              <a:t/>
            </a:r>
            <a:br>
              <a:rPr lang="en-GB" sz="4000" dirty="0" smtClean="0"/>
            </a:br>
            <a:r>
              <a:rPr lang="en-GB" sz="2000" dirty="0" err="1" smtClean="0"/>
              <a:t>IGUGU</a:t>
            </a:r>
            <a:endParaRPr lang="en-GB" dirty="0"/>
          </a:p>
        </p:txBody>
      </p:sp>
      <p:pic>
        <p:nvPicPr>
          <p:cNvPr id="5" name="Content Placeholder 4" descr="1461771658909.jpg"/>
          <p:cNvPicPr>
            <a:picLocks noGrp="1" noChangeAspect="1"/>
          </p:cNvPicPr>
          <p:nvPr>
            <p:ph sz="half" idx="1"/>
          </p:nvPr>
        </p:nvPicPr>
        <p:blipFill>
          <a:blip r:embed="rId2" cstate="print"/>
          <a:stretch>
            <a:fillRect/>
          </a:stretch>
        </p:blipFill>
        <p:spPr>
          <a:xfrm>
            <a:off x="457200" y="2060848"/>
            <a:ext cx="4038600" cy="3834831"/>
          </a:xfrm>
        </p:spPr>
      </p:pic>
      <p:sp>
        <p:nvSpPr>
          <p:cNvPr id="4" name="Content Placeholder 3"/>
          <p:cNvSpPr>
            <a:spLocks noGrp="1"/>
          </p:cNvSpPr>
          <p:nvPr>
            <p:ph sz="half" idx="2"/>
          </p:nvPr>
        </p:nvSpPr>
        <p:spPr/>
        <p:txBody>
          <a:bodyPr>
            <a:normAutofit fontScale="92500"/>
          </a:bodyPr>
          <a:lstStyle/>
          <a:p>
            <a:pPr>
              <a:buNone/>
            </a:pPr>
            <a:r>
              <a:rPr lang="en-GB" sz="1800" dirty="0" smtClean="0"/>
              <a:t>	Mrs </a:t>
            </a:r>
            <a:r>
              <a:rPr lang="en-GB" sz="1800" dirty="0" err="1" smtClean="0"/>
              <a:t>Uzoamaka</a:t>
            </a:r>
            <a:r>
              <a:rPr lang="en-GB" sz="1800" dirty="0" smtClean="0"/>
              <a:t> is a mother of 4 children. </a:t>
            </a:r>
          </a:p>
          <a:p>
            <a:pPr>
              <a:buNone/>
            </a:pPr>
            <a:r>
              <a:rPr lang="en-GB" sz="1800" dirty="0" smtClean="0"/>
              <a:t>	She trades on local gin. Her business liquidated as a result of trying to save the life of her daughter who was ill but later died. </a:t>
            </a:r>
          </a:p>
          <a:p>
            <a:pPr>
              <a:buNone/>
            </a:pPr>
            <a:r>
              <a:rPr lang="en-GB" sz="1800" dirty="0" smtClean="0"/>
              <a:t>	Currently, she is more or less a housewife. She can only afford to buy local gin of about 300 naira to sell. Her children are in public primary school.</a:t>
            </a:r>
          </a:p>
          <a:p>
            <a:pPr>
              <a:buNone/>
            </a:pPr>
            <a:r>
              <a:rPr lang="en-GB" sz="1800" dirty="0" smtClean="0"/>
              <a:t>	Her husband provides about  5000 naira a month for the family’s upkeep. </a:t>
            </a:r>
          </a:p>
          <a:p>
            <a:pPr>
              <a:buNone/>
            </a:pPr>
            <a:r>
              <a:rPr lang="en-GB" sz="1800" b="1" dirty="0" smtClean="0"/>
              <a:t>	</a:t>
            </a:r>
          </a:p>
          <a:p>
            <a:pPr>
              <a:buNone/>
            </a:pPr>
            <a:r>
              <a:rPr lang="en-GB" sz="1800" b="1" dirty="0" smtClean="0"/>
              <a:t>	Desired empowerment is table trade.</a:t>
            </a:r>
            <a:endParaRPr lang="en-GB" sz="16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ONAH</a:t>
            </a:r>
            <a:r>
              <a:rPr lang="en-GB" dirty="0" smtClean="0"/>
              <a:t> DORIS </a:t>
            </a:r>
            <a:r>
              <a:rPr lang="en-GB" dirty="0" err="1" smtClean="0"/>
              <a:t>IFEOMA</a:t>
            </a:r>
            <a:r>
              <a:rPr lang="en-GB" dirty="0" smtClean="0"/>
              <a:t/>
            </a:r>
            <a:br>
              <a:rPr lang="en-GB" dirty="0" smtClean="0"/>
            </a:br>
            <a:r>
              <a:rPr lang="en-GB" sz="2000" dirty="0" err="1" smtClean="0"/>
              <a:t>OBOLLO</a:t>
            </a:r>
            <a:r>
              <a:rPr lang="en-GB" sz="2000" dirty="0" smtClean="0"/>
              <a:t>-EKE</a:t>
            </a:r>
            <a:endParaRPr lang="en-GB" dirty="0"/>
          </a:p>
        </p:txBody>
      </p:sp>
      <p:pic>
        <p:nvPicPr>
          <p:cNvPr id="5" name="Content Placeholder 4" descr="1461854114874.jpg"/>
          <p:cNvPicPr>
            <a:picLocks noGrp="1" noChangeAspect="1"/>
          </p:cNvPicPr>
          <p:nvPr>
            <p:ph sz="half" idx="1"/>
          </p:nvPr>
        </p:nvPicPr>
        <p:blipFill>
          <a:blip r:embed="rId2" cstate="print"/>
          <a:stretch>
            <a:fillRect/>
          </a:stretch>
        </p:blipFill>
        <p:spPr>
          <a:xfrm>
            <a:off x="1043608" y="2060848"/>
            <a:ext cx="3672408" cy="3816424"/>
          </a:xfrm>
        </p:spPr>
      </p:pic>
      <p:sp>
        <p:nvSpPr>
          <p:cNvPr id="4" name="Content Placeholder 3"/>
          <p:cNvSpPr>
            <a:spLocks noGrp="1"/>
          </p:cNvSpPr>
          <p:nvPr>
            <p:ph sz="half" idx="2"/>
          </p:nvPr>
        </p:nvSpPr>
        <p:spPr/>
        <p:txBody>
          <a:bodyPr>
            <a:normAutofit lnSpcReduction="10000"/>
          </a:bodyPr>
          <a:lstStyle/>
          <a:p>
            <a:pPr>
              <a:buNone/>
            </a:pPr>
            <a:r>
              <a:rPr lang="en-GB" sz="1600" dirty="0" smtClean="0"/>
              <a:t>	</a:t>
            </a:r>
            <a:r>
              <a:rPr lang="en-GB" sz="1800" dirty="0" smtClean="0"/>
              <a:t>She is  35 years and is married with 5 children. They are victims of the </a:t>
            </a:r>
            <a:r>
              <a:rPr lang="en-GB" sz="1800" dirty="0" err="1" smtClean="0"/>
              <a:t>Boko</a:t>
            </a:r>
            <a:r>
              <a:rPr lang="en-GB" sz="1800" dirty="0" smtClean="0"/>
              <a:t>- </a:t>
            </a:r>
            <a:r>
              <a:rPr lang="en-GB" sz="1800" dirty="0" err="1" smtClean="0"/>
              <a:t>haram</a:t>
            </a:r>
            <a:r>
              <a:rPr lang="en-GB" sz="1800" dirty="0" smtClean="0"/>
              <a:t> incidents in the Northern part of the country. Two of her children are out of secondary school but no funds to send them to the University. Others are in primary and secondary schools. </a:t>
            </a:r>
          </a:p>
          <a:p>
            <a:pPr>
              <a:buNone/>
            </a:pPr>
            <a:r>
              <a:rPr lang="en-GB" sz="1800" dirty="0" smtClean="0"/>
              <a:t>	</a:t>
            </a:r>
          </a:p>
          <a:p>
            <a:pPr>
              <a:buNone/>
            </a:pPr>
            <a:r>
              <a:rPr lang="en-GB" sz="1800" dirty="0" smtClean="0"/>
              <a:t>	Her husband is a farmer but due to poor vision, does not work so much. She processes and sells cassava to take her care of her family needs.</a:t>
            </a:r>
          </a:p>
          <a:p>
            <a:pPr>
              <a:buNone/>
            </a:pPr>
            <a:r>
              <a:rPr lang="en-GB" sz="1800" dirty="0" smtClean="0"/>
              <a:t>	</a:t>
            </a:r>
          </a:p>
          <a:p>
            <a:pPr>
              <a:buNone/>
            </a:pPr>
            <a:r>
              <a:rPr lang="en-GB" sz="1800" b="1" dirty="0" smtClean="0"/>
              <a:t>	She will like to engage in trade of food items, if empowered. </a:t>
            </a:r>
            <a:r>
              <a:rPr lang="en-GB" sz="1800" dirty="0" smtClean="0"/>
              <a:t> </a:t>
            </a:r>
            <a:endParaRPr lang="en-GB"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z="4000" dirty="0" err="1" smtClean="0"/>
              <a:t>NGWU</a:t>
            </a:r>
            <a:r>
              <a:rPr lang="en-US" sz="4000" dirty="0" smtClean="0"/>
              <a:t> VICTORIA </a:t>
            </a:r>
            <a:r>
              <a:rPr lang="en-US" dirty="0" smtClean="0"/>
              <a:t/>
            </a:r>
            <a:br>
              <a:rPr lang="en-US" dirty="0" smtClean="0"/>
            </a:br>
            <a:r>
              <a:rPr lang="en-US" sz="2000" dirty="0" err="1" smtClean="0"/>
              <a:t>OHOM</a:t>
            </a:r>
            <a:r>
              <a:rPr lang="en-US" sz="2000" dirty="0" smtClean="0"/>
              <a:t> </a:t>
            </a:r>
            <a:r>
              <a:rPr lang="en-US" sz="2000" dirty="0" err="1" smtClean="0"/>
              <a:t>ORBA</a:t>
            </a:r>
            <a:endParaRPr lang="en-US" sz="1800" dirty="0" smtClean="0"/>
          </a:p>
        </p:txBody>
      </p:sp>
      <p:pic>
        <p:nvPicPr>
          <p:cNvPr id="12292" name="Picture 2" descr="C:\Users\user\Desktop\Umudiale, Ohom Orba, Udenu LGA\IMG_20160429_143638.jpg"/>
          <p:cNvPicPr>
            <a:picLocks noGrp="1" noChangeAspect="1" noChangeArrowheads="1"/>
          </p:cNvPicPr>
          <p:nvPr>
            <p:ph sz="half" idx="1"/>
          </p:nvPr>
        </p:nvPicPr>
        <p:blipFill>
          <a:blip r:embed="rId2" cstate="print"/>
          <a:stretch>
            <a:fillRect/>
          </a:stretch>
        </p:blipFill>
        <p:spPr>
          <a:xfrm>
            <a:off x="457200" y="1988840"/>
            <a:ext cx="3466728" cy="3960439"/>
          </a:xfrm>
          <a:noFill/>
        </p:spPr>
      </p:pic>
      <p:sp>
        <p:nvSpPr>
          <p:cNvPr id="12291" name="Content Placeholder 3"/>
          <p:cNvSpPr>
            <a:spLocks noGrp="1"/>
          </p:cNvSpPr>
          <p:nvPr>
            <p:ph sz="half" idx="2"/>
          </p:nvPr>
        </p:nvSpPr>
        <p:spPr>
          <a:xfrm>
            <a:off x="4114800" y="1371600"/>
            <a:ext cx="4648200" cy="5105400"/>
          </a:xfrm>
        </p:spPr>
        <p:txBody>
          <a:bodyPr/>
          <a:lstStyle/>
          <a:p>
            <a:pPr marL="0" indent="0" algn="ctr" eaLnBrk="1" hangingPunct="1">
              <a:buFont typeface="Arial" charset="0"/>
              <a:buNone/>
            </a:pPr>
            <a:r>
              <a:rPr lang="en-US" dirty="0" smtClean="0"/>
              <a:t>  </a:t>
            </a:r>
          </a:p>
          <a:p>
            <a:pPr marL="0" indent="0" eaLnBrk="1" hangingPunct="1">
              <a:buFont typeface="Arial" charset="0"/>
              <a:buNone/>
            </a:pPr>
            <a:r>
              <a:rPr lang="en-US" sz="1800" dirty="0" smtClean="0"/>
              <a:t>Victoria is a 40 year old divorcee and a mother of one (a girl). They both live in a mud house. Since her separation from her husband, she returned to her father’s house and has been living there with her 10 year old daughter. </a:t>
            </a:r>
          </a:p>
          <a:p>
            <a:pPr marL="0" indent="0" eaLnBrk="1" hangingPunct="1">
              <a:buFont typeface="Arial" charset="0"/>
              <a:buNone/>
            </a:pPr>
            <a:endParaRPr lang="en-US" sz="1800" dirty="0" smtClean="0"/>
          </a:p>
          <a:p>
            <a:pPr marL="0" indent="0" eaLnBrk="1" hangingPunct="1">
              <a:buFont typeface="Arial" charset="0"/>
              <a:buNone/>
            </a:pPr>
            <a:r>
              <a:rPr lang="en-US" sz="1800" dirty="0" smtClean="0"/>
              <a:t>She does menial jobs like weeding people’s farms and equally works as a hired hand in processing local seasoning (</a:t>
            </a:r>
            <a:r>
              <a:rPr lang="en-US" sz="1800" dirty="0" err="1" smtClean="0"/>
              <a:t>okpei</a:t>
            </a:r>
            <a:r>
              <a:rPr lang="en-US" sz="1800" dirty="0" smtClean="0"/>
              <a:t>) for people who buy them in large quantity from which she generates about #3,100 a month. </a:t>
            </a:r>
          </a:p>
          <a:p>
            <a:pPr marL="0" indent="0" eaLnBrk="1" hangingPunct="1">
              <a:buFont typeface="Arial" charset="0"/>
              <a:buNone/>
            </a:pPr>
            <a:endParaRPr lang="en-US" sz="1800" dirty="0" smtClean="0"/>
          </a:p>
          <a:p>
            <a:pPr marL="0" indent="0" eaLnBrk="1" hangingPunct="1">
              <a:buFont typeface="Arial" charset="0"/>
              <a:buNone/>
            </a:pPr>
            <a:r>
              <a:rPr lang="en-US" sz="1800" b="1" dirty="0" smtClean="0"/>
              <a:t>Possible form of empowerment….local poultry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i="1" dirty="0" smtClean="0"/>
              <a:t>REMARKS</a:t>
            </a:r>
            <a:endParaRPr lang="en-US" b="1" i="1" dirty="0"/>
          </a:p>
        </p:txBody>
      </p:sp>
      <p:sp>
        <p:nvSpPr>
          <p:cNvPr id="3" name="Content Placeholder 2"/>
          <p:cNvSpPr>
            <a:spLocks noGrp="1"/>
          </p:cNvSpPr>
          <p:nvPr>
            <p:ph idx="1"/>
          </p:nvPr>
        </p:nvSpPr>
        <p:spPr/>
        <p:txBody>
          <a:bodyPr>
            <a:normAutofit lnSpcReduction="10000"/>
          </a:bodyPr>
          <a:lstStyle/>
          <a:p>
            <a:r>
              <a:rPr lang="en-US" dirty="0" smtClean="0"/>
              <a:t>1. Questionnaire for data gathering developed by </a:t>
            </a:r>
            <a:r>
              <a:rPr lang="en-US" dirty="0" err="1" smtClean="0"/>
              <a:t>Okereke</a:t>
            </a:r>
            <a:r>
              <a:rPr lang="en-US" dirty="0" smtClean="0"/>
              <a:t> N </a:t>
            </a:r>
            <a:r>
              <a:rPr lang="en-US" dirty="0" err="1" smtClean="0"/>
              <a:t>Okoro</a:t>
            </a:r>
            <a:endParaRPr lang="en-US" dirty="0" smtClean="0"/>
          </a:p>
          <a:p>
            <a:r>
              <a:rPr lang="en-US" dirty="0" smtClean="0"/>
              <a:t>2. Field Operation Team included</a:t>
            </a:r>
          </a:p>
          <a:p>
            <a:r>
              <a:rPr lang="en-US" dirty="0" smtClean="0"/>
              <a:t>a. </a:t>
            </a:r>
            <a:r>
              <a:rPr lang="en-US" dirty="0" err="1" smtClean="0"/>
              <a:t>Loveth</a:t>
            </a:r>
            <a:r>
              <a:rPr lang="en-US" dirty="0" smtClean="0"/>
              <a:t> </a:t>
            </a:r>
            <a:r>
              <a:rPr lang="en-US" dirty="0" err="1" smtClean="0"/>
              <a:t>Ifeyinwa</a:t>
            </a:r>
            <a:r>
              <a:rPr lang="en-US" dirty="0" smtClean="0"/>
              <a:t> </a:t>
            </a:r>
            <a:r>
              <a:rPr lang="en-US" dirty="0" err="1" smtClean="0"/>
              <a:t>Ilo</a:t>
            </a:r>
            <a:r>
              <a:rPr lang="en-US" dirty="0" smtClean="0"/>
              <a:t>; (Team Leader)</a:t>
            </a:r>
          </a:p>
          <a:p>
            <a:r>
              <a:rPr lang="en-US" dirty="0" smtClean="0"/>
              <a:t>b. </a:t>
            </a:r>
            <a:r>
              <a:rPr lang="en-US" dirty="0" err="1" smtClean="0"/>
              <a:t>Chiegeonu</a:t>
            </a:r>
            <a:r>
              <a:rPr lang="en-US" dirty="0" smtClean="0"/>
              <a:t> </a:t>
            </a:r>
            <a:r>
              <a:rPr lang="en-US" dirty="0" err="1" smtClean="0"/>
              <a:t>Ugwuozor</a:t>
            </a:r>
            <a:endParaRPr lang="en-US" dirty="0" smtClean="0"/>
          </a:p>
          <a:p>
            <a:r>
              <a:rPr lang="en-US" dirty="0" smtClean="0"/>
              <a:t>c. </a:t>
            </a:r>
            <a:r>
              <a:rPr lang="en-US" dirty="0" err="1" smtClean="0"/>
              <a:t>Chinenye</a:t>
            </a:r>
            <a:r>
              <a:rPr lang="en-US" dirty="0" smtClean="0"/>
              <a:t> </a:t>
            </a:r>
            <a:r>
              <a:rPr lang="en-US" dirty="0" err="1" smtClean="0"/>
              <a:t>Nwachineke</a:t>
            </a:r>
            <a:endParaRPr lang="en-US" dirty="0" smtClean="0"/>
          </a:p>
          <a:p>
            <a:r>
              <a:rPr lang="en-US" dirty="0" smtClean="0"/>
              <a:t>d. </a:t>
            </a:r>
            <a:r>
              <a:rPr lang="en-US" dirty="0" err="1" smtClean="0"/>
              <a:t>Akilo</a:t>
            </a:r>
            <a:r>
              <a:rPr lang="en-US" dirty="0" smtClean="0"/>
              <a:t> </a:t>
            </a:r>
            <a:r>
              <a:rPr lang="en-US" dirty="0" err="1" smtClean="0"/>
              <a:t>Ugochukwu</a:t>
            </a:r>
            <a:endParaRPr lang="en-US" dirty="0" smtClean="0"/>
          </a:p>
          <a:p>
            <a:r>
              <a:rPr lang="en-US" dirty="0" smtClean="0"/>
              <a:t>* Pictures were taken with smart phones.</a:t>
            </a:r>
          </a:p>
          <a:p>
            <a:r>
              <a:rPr lang="en-US" dirty="0" smtClean="0"/>
              <a:t>* Two communities were not captured in this exercise. They are: UMUNDU and OBOLLO AFOR</a:t>
            </a:r>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4000" dirty="0" err="1" smtClean="0"/>
              <a:t>ONUH</a:t>
            </a:r>
            <a:r>
              <a:rPr lang="en-GB" sz="4000" dirty="0" smtClean="0"/>
              <a:t> JOY </a:t>
            </a:r>
            <a:r>
              <a:rPr lang="en-GB" sz="3600" dirty="0" smtClean="0"/>
              <a:t/>
            </a:r>
            <a:br>
              <a:rPr lang="en-GB" sz="3600" dirty="0" smtClean="0"/>
            </a:br>
            <a:r>
              <a:rPr lang="en-GB" sz="2000" dirty="0" err="1" smtClean="0"/>
              <a:t>IGUGU</a:t>
            </a:r>
            <a:endParaRPr lang="en-GB" sz="2000" dirty="0"/>
          </a:p>
        </p:txBody>
      </p:sp>
      <p:pic>
        <p:nvPicPr>
          <p:cNvPr id="7" name="Content Placeholder 6" descr="20160427_141724.jpg"/>
          <p:cNvPicPr>
            <a:picLocks noGrp="1" noChangeAspect="1"/>
          </p:cNvPicPr>
          <p:nvPr>
            <p:ph sz="half" idx="1"/>
          </p:nvPr>
        </p:nvPicPr>
        <p:blipFill>
          <a:blip r:embed="rId2" cstate="print"/>
          <a:stretch>
            <a:fillRect/>
          </a:stretch>
        </p:blipFill>
        <p:spPr>
          <a:xfrm>
            <a:off x="457200" y="1988840"/>
            <a:ext cx="3682752" cy="3893641"/>
          </a:xfrm>
        </p:spPr>
      </p:pic>
      <p:sp>
        <p:nvSpPr>
          <p:cNvPr id="6" name="Content Placeholder 5"/>
          <p:cNvSpPr>
            <a:spLocks noGrp="1"/>
          </p:cNvSpPr>
          <p:nvPr>
            <p:ph sz="half" idx="2"/>
          </p:nvPr>
        </p:nvSpPr>
        <p:spPr>
          <a:xfrm>
            <a:off x="4499992" y="1340768"/>
            <a:ext cx="4186808" cy="4785395"/>
          </a:xfrm>
        </p:spPr>
        <p:txBody>
          <a:bodyPr>
            <a:normAutofit lnSpcReduction="10000"/>
          </a:bodyPr>
          <a:lstStyle/>
          <a:p>
            <a:pPr>
              <a:buNone/>
            </a:pPr>
            <a:r>
              <a:rPr lang="en-GB" sz="1800" dirty="0" smtClean="0"/>
              <a:t>	She is a married woman in her mid thirties. She is with five children who are aged between 10-23 years. Some of the children have been taken to serve as helps in people’s homes and stores. </a:t>
            </a:r>
          </a:p>
          <a:p>
            <a:pPr>
              <a:buNone/>
            </a:pPr>
            <a:r>
              <a:rPr lang="en-GB" sz="1800" dirty="0" smtClean="0"/>
              <a:t>	For a living, she usually clears grass at the village Health Centre for a wage of 3,000 naira a month and other menial jobs for people when possible.                                                                                       Her husband is a carpenter in the village but does not make enough to cater to the basic needs in the home. On some days, they feed just once a day, on some other days, they go without food. </a:t>
            </a:r>
          </a:p>
          <a:p>
            <a:pPr>
              <a:buNone/>
            </a:pPr>
            <a:r>
              <a:rPr lang="en-GB" sz="1800" dirty="0" smtClean="0"/>
              <a:t>	</a:t>
            </a:r>
            <a:r>
              <a:rPr lang="en-GB" sz="1800" b="1" dirty="0" smtClean="0"/>
              <a:t>If empowered, she will like to engage in poultry farming</a:t>
            </a:r>
          </a:p>
          <a:p>
            <a:pPr>
              <a:buNone/>
            </a:pPr>
            <a:endParaRPr lang="en-GB"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AGBO</a:t>
            </a:r>
            <a:r>
              <a:rPr lang="en-US" sz="4000" dirty="0" smtClean="0"/>
              <a:t> </a:t>
            </a:r>
            <a:r>
              <a:rPr lang="en-US" sz="4000" dirty="0" err="1" smtClean="0"/>
              <a:t>CHINONSO</a:t>
            </a:r>
            <a:r>
              <a:rPr lang="en-US" sz="4000" dirty="0" smtClean="0"/>
              <a:t> JUDITH</a:t>
            </a:r>
            <a:br>
              <a:rPr lang="en-US" sz="4000" dirty="0" smtClean="0"/>
            </a:br>
            <a:r>
              <a:rPr lang="en-US" sz="2000" dirty="0" err="1" smtClean="0"/>
              <a:t>OBOLLO</a:t>
            </a:r>
            <a:r>
              <a:rPr lang="en-US" sz="2000" dirty="0" smtClean="0"/>
              <a:t>-EKE</a:t>
            </a:r>
            <a:endParaRPr lang="en-GB" sz="4000" dirty="0"/>
          </a:p>
        </p:txBody>
      </p:sp>
      <p:pic>
        <p:nvPicPr>
          <p:cNvPr id="5" name="Content Placeholder 4" descr="1461851166381.jpg"/>
          <p:cNvPicPr>
            <a:picLocks noGrp="1" noChangeAspect="1"/>
          </p:cNvPicPr>
          <p:nvPr>
            <p:ph sz="half" idx="1"/>
          </p:nvPr>
        </p:nvPicPr>
        <p:blipFill>
          <a:blip r:embed="rId2" cstate="print"/>
          <a:stretch>
            <a:fillRect/>
          </a:stretch>
        </p:blipFill>
        <p:spPr>
          <a:xfrm>
            <a:off x="611560" y="1988840"/>
            <a:ext cx="3744415" cy="4176463"/>
          </a:xfrm>
        </p:spPr>
      </p:pic>
      <p:sp>
        <p:nvSpPr>
          <p:cNvPr id="4" name="Content Placeholder 3"/>
          <p:cNvSpPr>
            <a:spLocks noGrp="1"/>
          </p:cNvSpPr>
          <p:nvPr>
            <p:ph sz="half" idx="2"/>
          </p:nvPr>
        </p:nvSpPr>
        <p:spPr/>
        <p:txBody>
          <a:bodyPr>
            <a:normAutofit/>
          </a:bodyPr>
          <a:lstStyle/>
          <a:p>
            <a:pPr>
              <a:buNone/>
            </a:pPr>
            <a:r>
              <a:rPr lang="en-GB" sz="2000" dirty="0" smtClean="0"/>
              <a:t>	Mrs </a:t>
            </a:r>
            <a:r>
              <a:rPr lang="en-GB" sz="2000" dirty="0" err="1" smtClean="0"/>
              <a:t>Chinonso</a:t>
            </a:r>
            <a:r>
              <a:rPr lang="en-GB" sz="2000" dirty="0" smtClean="0"/>
              <a:t> is a young widow of 26 years, with a child of 5 years.</a:t>
            </a:r>
          </a:p>
          <a:p>
            <a:pPr>
              <a:buNone/>
            </a:pPr>
            <a:r>
              <a:rPr lang="en-GB" sz="2000" dirty="0" smtClean="0"/>
              <a:t>	She lives with her mother who is a petty trader.</a:t>
            </a:r>
          </a:p>
          <a:p>
            <a:pPr>
              <a:buNone/>
            </a:pPr>
            <a:r>
              <a:rPr lang="en-GB" sz="2000" dirty="0" smtClean="0"/>
              <a:t>	She buys recharge cards on credit and sells for livelihood. </a:t>
            </a:r>
          </a:p>
          <a:p>
            <a:pPr>
              <a:buNone/>
            </a:pPr>
            <a:r>
              <a:rPr lang="en-GB" sz="2000" dirty="0" smtClean="0"/>
              <a:t>	She is quite young and as such is vulnerable and can easily be exploited because of her situation. </a:t>
            </a:r>
          </a:p>
          <a:p>
            <a:pPr>
              <a:buNone/>
            </a:pPr>
            <a:r>
              <a:rPr lang="en-GB" sz="2000" b="1" dirty="0" smtClean="0"/>
              <a:t>	Possible empowerment is catering.</a:t>
            </a:r>
            <a:endParaRPr lang="en-GB"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MRS. THERESA </a:t>
            </a:r>
            <a:r>
              <a:rPr lang="en-GB" sz="4000" dirty="0" err="1" smtClean="0"/>
              <a:t>ASOGWA</a:t>
            </a:r>
            <a:r>
              <a:rPr lang="en-GB" sz="4000" dirty="0" smtClean="0"/>
              <a:t/>
            </a:r>
            <a:br>
              <a:rPr lang="en-GB" sz="4000" dirty="0" smtClean="0"/>
            </a:br>
            <a:r>
              <a:rPr lang="en-GB" sz="2000" dirty="0" err="1" smtClean="0"/>
              <a:t>IGUDU</a:t>
            </a:r>
            <a:endParaRPr lang="en-GB" sz="4000" dirty="0"/>
          </a:p>
        </p:txBody>
      </p:sp>
      <p:pic>
        <p:nvPicPr>
          <p:cNvPr id="5" name="Content Placeholder 4" descr="20160427_153746.jpg"/>
          <p:cNvPicPr>
            <a:picLocks noGrp="1" noChangeAspect="1"/>
          </p:cNvPicPr>
          <p:nvPr>
            <p:ph sz="half" idx="1"/>
          </p:nvPr>
        </p:nvPicPr>
        <p:blipFill>
          <a:blip r:embed="rId2" cstate="print"/>
          <a:stretch>
            <a:fillRect/>
          </a:stretch>
        </p:blipFill>
        <p:spPr>
          <a:xfrm>
            <a:off x="457200" y="2118519"/>
            <a:ext cx="4038600" cy="4038600"/>
          </a:xfrm>
        </p:spPr>
      </p:pic>
      <p:sp>
        <p:nvSpPr>
          <p:cNvPr id="4" name="Content Placeholder 3"/>
          <p:cNvSpPr>
            <a:spLocks noGrp="1"/>
          </p:cNvSpPr>
          <p:nvPr>
            <p:ph sz="half" idx="2"/>
          </p:nvPr>
        </p:nvSpPr>
        <p:spPr/>
        <p:txBody>
          <a:bodyPr>
            <a:noAutofit/>
          </a:bodyPr>
          <a:lstStyle/>
          <a:p>
            <a:pPr>
              <a:buNone/>
            </a:pPr>
            <a:r>
              <a:rPr lang="en-GB" sz="1800" dirty="0" smtClean="0"/>
              <a:t>	</a:t>
            </a:r>
            <a:r>
              <a:rPr lang="en-GB" sz="1600" dirty="0" smtClean="0"/>
              <a:t>Mrs. Theresa </a:t>
            </a:r>
            <a:r>
              <a:rPr lang="en-GB" sz="1600" dirty="0" err="1" smtClean="0"/>
              <a:t>Asogwa</a:t>
            </a:r>
            <a:r>
              <a:rPr lang="en-GB" sz="1600" dirty="0" smtClean="0"/>
              <a:t> is a widow with seven (7) children aged 6- 18 years. Since the death of her husband, she caters for the whole family, however, 2 of her children are serving in people’s households.</a:t>
            </a:r>
          </a:p>
          <a:p>
            <a:pPr>
              <a:buNone/>
            </a:pPr>
            <a:r>
              <a:rPr lang="en-GB" sz="1600" dirty="0" smtClean="0"/>
              <a:t>	She has few goats she rears, and also processes palm oil. She makes roughly 4,500 naira from these. This income unfortunately is not enough to sustain them and hence most days they feed once or twice a day. One of the children is out of school because of lack of funds.</a:t>
            </a:r>
          </a:p>
          <a:p>
            <a:pPr>
              <a:buNone/>
            </a:pPr>
            <a:r>
              <a:rPr lang="en-GB" sz="1600" dirty="0" smtClean="0"/>
              <a:t>	Before her husband passed, she sold food </a:t>
            </a:r>
            <a:r>
              <a:rPr lang="en-GB" sz="1600" dirty="0" err="1" smtClean="0"/>
              <a:t>ukpaka</a:t>
            </a:r>
            <a:r>
              <a:rPr lang="en-GB" sz="1600" dirty="0" smtClean="0"/>
              <a:t>- cooked oil beans. </a:t>
            </a:r>
          </a:p>
          <a:p>
            <a:pPr>
              <a:buNone/>
            </a:pPr>
            <a:r>
              <a:rPr lang="en-GB" sz="1600" dirty="0" smtClean="0"/>
              <a:t>	</a:t>
            </a:r>
            <a:r>
              <a:rPr lang="en-GB" sz="1600" b="1" dirty="0" smtClean="0"/>
              <a:t>She would like to continue selling oil beans (</a:t>
            </a:r>
            <a:r>
              <a:rPr lang="en-GB" sz="1600" b="1" dirty="0" err="1" smtClean="0"/>
              <a:t>Ukpaka</a:t>
            </a:r>
            <a:r>
              <a:rPr lang="en-GB" sz="1600" b="1" dirty="0" smtClean="0"/>
              <a:t>), if empowered</a:t>
            </a:r>
            <a:r>
              <a:rPr lang="en-GB" sz="1600" dirty="0" smtClean="0"/>
              <a:t>. </a:t>
            </a:r>
            <a:endParaRPr lang="en-GB"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err="1" smtClean="0"/>
              <a:t>ODOH</a:t>
            </a:r>
            <a:r>
              <a:rPr lang="en-GB" sz="4000" dirty="0" smtClean="0"/>
              <a:t> JOSEPHINE</a:t>
            </a:r>
            <a:br>
              <a:rPr lang="en-GB" sz="4000" dirty="0" smtClean="0"/>
            </a:br>
            <a:r>
              <a:rPr lang="en-GB" sz="2000" dirty="0" err="1" smtClean="0"/>
              <a:t>OHOM-ORBA</a:t>
            </a:r>
            <a:endParaRPr lang="en-GB" sz="4000" dirty="0"/>
          </a:p>
        </p:txBody>
      </p:sp>
      <p:pic>
        <p:nvPicPr>
          <p:cNvPr id="5" name="Content Placeholder 4" descr="IMG_20160429_154818.jpg"/>
          <p:cNvPicPr>
            <a:picLocks noGrp="1" noChangeAspect="1"/>
          </p:cNvPicPr>
          <p:nvPr>
            <p:ph sz="half" idx="1"/>
          </p:nvPr>
        </p:nvPicPr>
        <p:blipFill>
          <a:blip r:embed="rId2" cstate="print"/>
          <a:stretch>
            <a:fillRect/>
          </a:stretch>
        </p:blipFill>
        <p:spPr>
          <a:xfrm>
            <a:off x="715566" y="1920875"/>
            <a:ext cx="3521867" cy="4433888"/>
          </a:xfrm>
        </p:spPr>
      </p:pic>
      <p:sp>
        <p:nvSpPr>
          <p:cNvPr id="4" name="Content Placeholder 3"/>
          <p:cNvSpPr>
            <a:spLocks noGrp="1"/>
          </p:cNvSpPr>
          <p:nvPr>
            <p:ph sz="half" idx="2"/>
          </p:nvPr>
        </p:nvSpPr>
        <p:spPr/>
        <p:txBody>
          <a:bodyPr>
            <a:normAutofit/>
          </a:bodyPr>
          <a:lstStyle/>
          <a:p>
            <a:pPr>
              <a:buNone/>
            </a:pPr>
            <a:r>
              <a:rPr lang="en-GB" sz="2000" dirty="0" smtClean="0"/>
              <a:t>	Josephine is married with 6 children. The oldest child is 18 years while the last is 10 months old. </a:t>
            </a:r>
          </a:p>
          <a:p>
            <a:pPr>
              <a:buNone/>
            </a:pPr>
            <a:r>
              <a:rPr lang="en-GB" sz="2000" dirty="0" smtClean="0"/>
              <a:t>	She makes and sells popcorns in the local market. She gave out three of her children as house helps due to financial hardship. </a:t>
            </a:r>
          </a:p>
          <a:p>
            <a:pPr>
              <a:buNone/>
            </a:pPr>
            <a:r>
              <a:rPr lang="en-GB" sz="2000" dirty="0" smtClean="0"/>
              <a:t>	Her husband is a casual labourer who makes between 500-1,000 naira a month.</a:t>
            </a:r>
          </a:p>
          <a:p>
            <a:pPr>
              <a:buNone/>
            </a:pPr>
            <a:r>
              <a:rPr lang="en-GB" sz="2000" b="1" dirty="0" smtClean="0"/>
              <a:t>	Desired Empowerment: local poultry farming</a:t>
            </a:r>
            <a:endParaRPr lang="en-GB" sz="2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err="1" smtClean="0"/>
              <a:t>ONAH</a:t>
            </a:r>
            <a:r>
              <a:rPr lang="en-GB" sz="4000" dirty="0" smtClean="0"/>
              <a:t> ALICE</a:t>
            </a:r>
            <a:br>
              <a:rPr lang="en-GB" sz="4000" dirty="0" smtClean="0"/>
            </a:br>
            <a:r>
              <a:rPr lang="en-GB" sz="2000" dirty="0" err="1" smtClean="0"/>
              <a:t>OHOM-ORBA</a:t>
            </a:r>
            <a:endParaRPr lang="en-GB" dirty="0"/>
          </a:p>
        </p:txBody>
      </p:sp>
      <p:pic>
        <p:nvPicPr>
          <p:cNvPr id="5" name="Content Placeholder 4" descr="IMG-20160504-WA0016.jpg"/>
          <p:cNvPicPr>
            <a:picLocks noGrp="1" noChangeAspect="1"/>
          </p:cNvPicPr>
          <p:nvPr>
            <p:ph sz="half" idx="1"/>
          </p:nvPr>
        </p:nvPicPr>
        <p:blipFill>
          <a:blip r:embed="rId2" cstate="print"/>
          <a:stretch>
            <a:fillRect/>
          </a:stretch>
        </p:blipFill>
        <p:spPr>
          <a:xfrm>
            <a:off x="457200" y="2060848"/>
            <a:ext cx="4402832" cy="3672408"/>
          </a:xfrm>
        </p:spPr>
      </p:pic>
      <p:sp>
        <p:nvSpPr>
          <p:cNvPr id="4" name="Content Placeholder 3"/>
          <p:cNvSpPr>
            <a:spLocks noGrp="1"/>
          </p:cNvSpPr>
          <p:nvPr>
            <p:ph sz="half" idx="2"/>
          </p:nvPr>
        </p:nvSpPr>
        <p:spPr/>
        <p:txBody>
          <a:bodyPr>
            <a:normAutofit/>
          </a:bodyPr>
          <a:lstStyle/>
          <a:p>
            <a:pPr>
              <a:buNone/>
            </a:pPr>
            <a:r>
              <a:rPr lang="en-GB" sz="1800" dirty="0" smtClean="0"/>
              <a:t>	Alice is in her mid-thirties. She is married with 8 children. Her last child is 5 years  old.</a:t>
            </a:r>
          </a:p>
          <a:p>
            <a:pPr>
              <a:buNone/>
            </a:pPr>
            <a:r>
              <a:rPr lang="en-GB" sz="1800" dirty="0" smtClean="0"/>
              <a:t>	She processes groundnut and goes all the way to sell it in Nsukka town. Her husband engages in Tobacco processing (</a:t>
            </a:r>
            <a:r>
              <a:rPr lang="en-GB" sz="1800" dirty="0" err="1" smtClean="0"/>
              <a:t>Utaba</a:t>
            </a:r>
            <a:r>
              <a:rPr lang="en-GB" sz="1800" dirty="0" smtClean="0"/>
              <a:t>).</a:t>
            </a:r>
          </a:p>
          <a:p>
            <a:pPr>
              <a:buNone/>
            </a:pPr>
            <a:r>
              <a:rPr lang="en-GB" sz="1800" dirty="0" smtClean="0"/>
              <a:t>	Her income together with that of her husband can barely take care of their family needs.</a:t>
            </a:r>
          </a:p>
          <a:p>
            <a:pPr>
              <a:buNone/>
            </a:pPr>
            <a:endParaRPr lang="en-GB" sz="1800" dirty="0" smtClean="0"/>
          </a:p>
          <a:p>
            <a:pPr>
              <a:buNone/>
            </a:pPr>
            <a:r>
              <a:rPr lang="en-GB" sz="1800" b="1" dirty="0" smtClean="0"/>
              <a:t>	Her desired empowerment would be to expand her business of groundnut processing or local poultry farming</a:t>
            </a:r>
            <a:r>
              <a:rPr lang="en-GB" sz="1800" dirty="0" smtClean="0"/>
              <a:t>	 </a:t>
            </a:r>
            <a:endParaRPr lang="en-GB"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eaLnBrk="1" hangingPunct="1"/>
            <a:r>
              <a:rPr lang="en-US" sz="4000" dirty="0" err="1" smtClean="0"/>
              <a:t>MBAH</a:t>
            </a:r>
            <a:r>
              <a:rPr lang="en-US" sz="4000" dirty="0" smtClean="0"/>
              <a:t> GLORIA</a:t>
            </a:r>
            <a:br>
              <a:rPr lang="en-US" sz="4000" dirty="0" smtClean="0"/>
            </a:br>
            <a:r>
              <a:rPr lang="en-US" sz="2000" dirty="0" err="1" smtClean="0"/>
              <a:t>OHOM-ORBA</a:t>
            </a:r>
            <a:endParaRPr lang="en-US" sz="4000" dirty="0" smtClean="0"/>
          </a:p>
        </p:txBody>
      </p:sp>
      <p:pic>
        <p:nvPicPr>
          <p:cNvPr id="7172" name="Content Placeholder 5" descr="C:\Users\user\Desktop\UDENU\IMG-20160428-WA0035.jpg"/>
          <p:cNvPicPr>
            <a:picLocks noGrp="1" noChangeAspect="1" noChangeArrowheads="1"/>
          </p:cNvPicPr>
          <p:nvPr>
            <p:ph sz="half" idx="1"/>
          </p:nvPr>
        </p:nvPicPr>
        <p:blipFill>
          <a:blip r:embed="rId2" cstate="print"/>
          <a:srcRect/>
          <a:stretch>
            <a:fillRect/>
          </a:stretch>
        </p:blipFill>
        <p:spPr>
          <a:xfrm>
            <a:off x="457200" y="2204864"/>
            <a:ext cx="3810000" cy="4043536"/>
          </a:xfrm>
          <a:noFill/>
        </p:spPr>
      </p:pic>
      <p:sp>
        <p:nvSpPr>
          <p:cNvPr id="7171" name="Content Placeholder 3"/>
          <p:cNvSpPr>
            <a:spLocks noGrp="1"/>
          </p:cNvSpPr>
          <p:nvPr>
            <p:ph sz="half" idx="2"/>
          </p:nvPr>
        </p:nvSpPr>
        <p:spPr/>
        <p:txBody>
          <a:bodyPr>
            <a:normAutofit fontScale="92500" lnSpcReduction="20000"/>
          </a:bodyPr>
          <a:lstStyle/>
          <a:p>
            <a:pPr marL="0" indent="0">
              <a:buNone/>
            </a:pPr>
            <a:r>
              <a:rPr lang="en-US" sz="1900" dirty="0" smtClean="0"/>
              <a:t>She is a 40 year old widow who has 3 children. Two of them are living with people as house helps now, while she lives with the last one (who is still in primary school) in a mud house. They find it very difficult to eat up to 2 times a day.</a:t>
            </a:r>
          </a:p>
          <a:p>
            <a:pPr marL="0" indent="0">
              <a:buNone/>
            </a:pPr>
            <a:endParaRPr lang="en-US" sz="1900" dirty="0" smtClean="0"/>
          </a:p>
          <a:p>
            <a:pPr marL="0" indent="0">
              <a:buNone/>
            </a:pPr>
            <a:r>
              <a:rPr lang="en-US" sz="1900" dirty="0" smtClean="0"/>
              <a:t>She does menial jobs like weeding people’s farms and equally works as a hired hand in processing local seasoning (</a:t>
            </a:r>
            <a:r>
              <a:rPr lang="en-US" sz="1900" dirty="0" err="1" smtClean="0"/>
              <a:t>okpei</a:t>
            </a:r>
            <a:r>
              <a:rPr lang="en-US" sz="1900" dirty="0" smtClean="0"/>
              <a:t>) for people who buy them in large quantity from which she generates about #4200 per month.</a:t>
            </a:r>
          </a:p>
          <a:p>
            <a:pPr marL="0" indent="0">
              <a:buNone/>
            </a:pPr>
            <a:endParaRPr lang="en-US" sz="1900" dirty="0" smtClean="0"/>
          </a:p>
          <a:p>
            <a:pPr marL="0" indent="0">
              <a:buNone/>
            </a:pPr>
            <a:r>
              <a:rPr lang="en-US" sz="1900" b="1" dirty="0" smtClean="0"/>
              <a:t>Desired empowerment…Goat rearing</a:t>
            </a:r>
          </a:p>
          <a:p>
            <a:pPr eaLnBrk="1" hangingPunct="1">
              <a:buNone/>
            </a:pPr>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04617B"/>
      </a:dk2>
      <a:lt2>
        <a:srgbClr val="DBF5F9"/>
      </a:lt2>
      <a:accent1>
        <a:srgbClr val="FFF98D"/>
      </a:accent1>
      <a:accent2>
        <a:srgbClr val="009DD9"/>
      </a:accent2>
      <a:accent3>
        <a:srgbClr val="C9FAFC"/>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1390</TotalTime>
  <Words>1215</Words>
  <Application>Microsoft Office PowerPoint</Application>
  <PresentationFormat>On-screen Show (4:3)</PresentationFormat>
  <Paragraphs>199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UGO’S TOUCH OF LIFE FOUNDATION  (U-ToLF)</vt:lpstr>
      <vt:lpstr>MBAH IJEOMA  OHOM ORBA</vt:lpstr>
      <vt:lpstr>ODOH EUCHARIA IMILIKE-UNO</vt:lpstr>
      <vt:lpstr>ONUH JOY  IGUGU</vt:lpstr>
      <vt:lpstr>AGBO CHINONSO JUDITH OBOLLO-EKE</vt:lpstr>
      <vt:lpstr>MRS. THERESA ASOGWA IGUDU</vt:lpstr>
      <vt:lpstr>ODOH JOSEPHINE OHOM-ORBA</vt:lpstr>
      <vt:lpstr>ONAH ALICE OHOM-ORBA</vt:lpstr>
      <vt:lpstr>MBAH GLORIA OHOM-ORBA</vt:lpstr>
      <vt:lpstr>NNAMANI NKECHI OHOM-ORBA</vt:lpstr>
      <vt:lpstr>MRS. ANEKE CECILIA IGUGU, UDENU LGA</vt:lpstr>
      <vt:lpstr>NNAMANI CHIGOZIE IMILIKE-UNO</vt:lpstr>
      <vt:lpstr>EZE CECILIA OHOM ORBA</vt:lpstr>
      <vt:lpstr>EZEME ANN OBOLLO-EKE</vt:lpstr>
      <vt:lpstr>MRS EZEONU EUGENIA OBOLLO-EKE</vt:lpstr>
      <vt:lpstr>AGBOEZE JULIET CHIOMA IMILIKE-UNO</vt:lpstr>
      <vt:lpstr>EZEUGWU CELINA OHOM-ORBA</vt:lpstr>
      <vt:lpstr>ODOH UCHE ANASTASIA OBOLLO-EKE</vt:lpstr>
      <vt:lpstr>UGWU COLLETTE OBOLLO-EKE </vt:lpstr>
      <vt:lpstr>ODOH EUCHARIA OBOLLO EKE</vt:lpstr>
      <vt:lpstr>UGWU CHARITY IMILIKE-UNO</vt:lpstr>
      <vt:lpstr>UGWOKE MARTHA OHOM-ORBA</vt:lpstr>
      <vt:lpstr>ABONYI EMMANUELLA IMILIKE UNO</vt:lpstr>
      <vt:lpstr>UGWUOKE CLEMENTINA OHOM-ORBA</vt:lpstr>
      <vt:lpstr>EKWUEME UKAMAKA OBOLLO-EKE</vt:lpstr>
      <vt:lpstr>OBETTA CHRISTIANA IMILIKE-UNO</vt:lpstr>
      <vt:lpstr>OGBU FIDELIA IGUGU</vt:lpstr>
      <vt:lpstr>UGWU GLORIA IMILIKE-UNO</vt:lpstr>
      <vt:lpstr>AGU CHRISTIANA IGUGU</vt:lpstr>
      <vt:lpstr>ONAH UZOAMAKA IGUGU</vt:lpstr>
      <vt:lpstr>ONAH DORIS IFEOMA OBOLLO-EKE</vt:lpstr>
      <vt:lpstr>NGWU VICTORIA  OHOM ORBA</vt:lpstr>
      <vt:lpstr>   REMARKS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JOY ONUH</dc:title>
  <dc:creator>Chiege</dc:creator>
  <cp:lastModifiedBy>OM`STOK</cp:lastModifiedBy>
  <cp:revision>101</cp:revision>
  <dcterms:created xsi:type="dcterms:W3CDTF">2016-04-29T09:52:23Z</dcterms:created>
  <dcterms:modified xsi:type="dcterms:W3CDTF">2016-05-27T23:25:03Z</dcterms:modified>
</cp:coreProperties>
</file>